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324" r:id="rId3"/>
    <p:sldId id="330" r:id="rId4"/>
    <p:sldId id="325" r:id="rId5"/>
    <p:sldId id="331" r:id="rId6"/>
    <p:sldId id="332" r:id="rId7"/>
    <p:sldId id="335" r:id="rId8"/>
    <p:sldId id="334" r:id="rId9"/>
    <p:sldId id="336" r:id="rId10"/>
    <p:sldId id="337" r:id="rId11"/>
    <p:sldId id="333" r:id="rId12"/>
    <p:sldId id="326" r:id="rId13"/>
    <p:sldId id="327" r:id="rId14"/>
    <p:sldId id="328" r:id="rId15"/>
    <p:sldId id="32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D983E0"/>
    <a:srgbClr val="FDEAFF"/>
    <a:srgbClr val="FACBFF"/>
    <a:srgbClr val="F0C3F3"/>
    <a:srgbClr val="20BED1"/>
    <a:srgbClr val="E9EBF5"/>
    <a:srgbClr val="EFEFEF"/>
    <a:srgbClr val="CFD5EA"/>
    <a:srgbClr val="ADBD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2238B6-594A-5E40-9492-CAD13495A680}" v="2" dt="2024-11-30T11:37:27.75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174" autoAdjust="0"/>
    <p:restoredTop sz="76170" autoAdjust="0"/>
  </p:normalViewPr>
  <p:slideViewPr>
    <p:cSldViewPr snapToGrid="0">
      <p:cViewPr varScale="1">
        <p:scale>
          <a:sx n="92" d="100"/>
          <a:sy n="92" d="100"/>
        </p:scale>
        <p:origin x="880" y="168"/>
      </p:cViewPr>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aron Weinberg" userId="d0b76e39-4ac5-44be-967d-724a50b8be64" providerId="ADAL" clId="{302238B6-594A-5E40-9492-CAD13495A680}"/>
    <pc:docChg chg="modSld">
      <pc:chgData name="Aaron Weinberg" userId="d0b76e39-4ac5-44be-967d-724a50b8be64" providerId="ADAL" clId="{302238B6-594A-5E40-9492-CAD13495A680}" dt="2024-11-30T11:37:31.032" v="205" actId="20577"/>
      <pc:docMkLst>
        <pc:docMk/>
      </pc:docMkLst>
      <pc:sldChg chg="addSp modSp mod modAnim modNotesTx">
        <pc:chgData name="Aaron Weinberg" userId="d0b76e39-4ac5-44be-967d-724a50b8be64" providerId="ADAL" clId="{302238B6-594A-5E40-9492-CAD13495A680}" dt="2024-11-30T11:37:31.032" v="205" actId="20577"/>
        <pc:sldMkLst>
          <pc:docMk/>
          <pc:sldMk cId="861540082" sldId="325"/>
        </pc:sldMkLst>
        <pc:spChg chg="add mod">
          <ac:chgData name="Aaron Weinberg" userId="d0b76e39-4ac5-44be-967d-724a50b8be64" providerId="ADAL" clId="{302238B6-594A-5E40-9492-CAD13495A680}" dt="2024-11-30T11:37:22.528" v="196" actId="1076"/>
          <ac:spMkLst>
            <pc:docMk/>
            <pc:sldMk cId="861540082" sldId="325"/>
            <ac:spMk id="2" creationId="{3102C4BE-BFBD-4FC1-67C8-1F9F43FD6BB5}"/>
          </ac:spMkLst>
        </pc:sp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jpg>
</file>

<file path=ppt/media/image6.jp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venir Next" panose="020B050302020202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venir Next" panose="020B0503020202020204" pitchFamily="34" charset="0"/>
              </a:defRPr>
            </a:lvl1pPr>
          </a:lstStyle>
          <a:p>
            <a:fld id="{BA8453D7-AC96-4367-BD52-744B7D8692D5}" type="datetimeFigureOut">
              <a:rPr lang="en-US" smtClean="0"/>
              <a:pPr/>
              <a:t>11/30/24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venir Next" panose="020B050302020202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venir Next" panose="020B0503020202020204" pitchFamily="34" charset="0"/>
              </a:defRPr>
            </a:lvl1pPr>
          </a:lstStyle>
          <a:p>
            <a:fld id="{9EA7080A-B4A5-4CD9-A7B8-7F6A08B6F390}" type="slidenum">
              <a:rPr lang="en-US" smtClean="0"/>
              <a:pPr/>
              <a:t>‹#›</a:t>
            </a:fld>
            <a:endParaRPr lang="en-US" dirty="0"/>
          </a:p>
        </p:txBody>
      </p:sp>
    </p:spTree>
    <p:extLst>
      <p:ext uri="{BB962C8B-B14F-4D97-AF65-F5344CB8AC3E}">
        <p14:creationId xmlns:p14="http://schemas.microsoft.com/office/powerpoint/2010/main" val="593961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venir Next" panose="020B0503020202020204" pitchFamily="34" charset="0"/>
        <a:ea typeface="+mn-ea"/>
        <a:cs typeface="+mn-cs"/>
      </a:defRPr>
    </a:lvl1pPr>
    <a:lvl2pPr marL="457200" algn="l" defTabSz="914400" rtl="0" eaLnBrk="1" latinLnBrk="0" hangingPunct="1">
      <a:defRPr sz="1200" b="0" i="0" kern="1200">
        <a:solidFill>
          <a:schemeClr val="tx1"/>
        </a:solidFill>
        <a:latin typeface="Avenir Next" panose="020B0503020202020204" pitchFamily="34" charset="0"/>
        <a:ea typeface="+mn-ea"/>
        <a:cs typeface="+mn-cs"/>
      </a:defRPr>
    </a:lvl2pPr>
    <a:lvl3pPr marL="914400" algn="l" defTabSz="914400" rtl="0" eaLnBrk="1" latinLnBrk="0" hangingPunct="1">
      <a:defRPr sz="1200" b="0" i="0" kern="1200">
        <a:solidFill>
          <a:schemeClr val="tx1"/>
        </a:solidFill>
        <a:latin typeface="Avenir Next" panose="020B0503020202020204" pitchFamily="34" charset="0"/>
        <a:ea typeface="+mn-ea"/>
        <a:cs typeface="+mn-cs"/>
      </a:defRPr>
    </a:lvl3pPr>
    <a:lvl4pPr marL="1371600" algn="l" defTabSz="914400" rtl="0" eaLnBrk="1" latinLnBrk="0" hangingPunct="1">
      <a:defRPr sz="1200" b="0" i="0" kern="1200">
        <a:solidFill>
          <a:schemeClr val="tx1"/>
        </a:solidFill>
        <a:latin typeface="Avenir Next" panose="020B0503020202020204" pitchFamily="34" charset="0"/>
        <a:ea typeface="+mn-ea"/>
        <a:cs typeface="+mn-cs"/>
      </a:defRPr>
    </a:lvl4pPr>
    <a:lvl5pPr marL="1828800" algn="l" defTabSz="914400" rtl="0" eaLnBrk="1" latinLnBrk="0" hangingPunct="1">
      <a:defRPr sz="1200" b="0" i="0" kern="1200">
        <a:solidFill>
          <a:schemeClr val="tx1"/>
        </a:solidFill>
        <a:latin typeface="Avenir Next" panose="020B0503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goal of our project is to </a:t>
            </a:r>
          </a:p>
        </p:txBody>
      </p:sp>
      <p:sp>
        <p:nvSpPr>
          <p:cNvPr id="4" name="Slide Number Placeholder 3"/>
          <p:cNvSpPr>
            <a:spLocks noGrp="1"/>
          </p:cNvSpPr>
          <p:nvPr>
            <p:ph type="sldNum" sz="quarter" idx="5"/>
          </p:nvPr>
        </p:nvSpPr>
        <p:spPr/>
        <p:txBody>
          <a:bodyPr/>
          <a:lstStyle/>
          <a:p>
            <a:fld id="{9EA7080A-B4A5-4CD9-A7B8-7F6A08B6F390}" type="slidenum">
              <a:rPr lang="en-US" smtClean="0"/>
              <a:t>1</a:t>
            </a:fld>
            <a:endParaRPr lang="en-US"/>
          </a:p>
        </p:txBody>
      </p:sp>
    </p:spTree>
    <p:extLst>
      <p:ext uri="{BB962C8B-B14F-4D97-AF65-F5344CB8AC3E}">
        <p14:creationId xmlns:p14="http://schemas.microsoft.com/office/powerpoint/2010/main" val="27629372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936F0A-718F-B671-CE98-2576D4E0E91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FC585D3-CA93-13AD-92DA-CAC6236FF1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7ACD968-98E6-9A5D-FD62-D019097FB68E}"/>
              </a:ext>
            </a:extLst>
          </p:cNvPr>
          <p:cNvSpPr>
            <a:spLocks noGrp="1"/>
          </p:cNvSpPr>
          <p:nvPr>
            <p:ph type="body" idx="1"/>
          </p:nvPr>
        </p:nvSpPr>
        <p:spPr/>
        <p:txBody>
          <a:bodyPr/>
          <a:lstStyle/>
          <a:p>
            <a:r>
              <a:rPr lang="en-US" dirty="0"/>
              <a:t>For each variable we reviewed references in the literature to identify and eliminate problematic values [click]</a:t>
            </a:r>
          </a:p>
        </p:txBody>
      </p:sp>
      <p:sp>
        <p:nvSpPr>
          <p:cNvPr id="4" name="Slide Number Placeholder 3">
            <a:extLst>
              <a:ext uri="{FF2B5EF4-FFF2-40B4-BE49-F238E27FC236}">
                <a16:creationId xmlns:a16="http://schemas.microsoft.com/office/drawing/2014/main" id="{BDF8EF0E-51AB-2341-4A12-44D6261FD1CE}"/>
              </a:ext>
            </a:extLst>
          </p:cNvPr>
          <p:cNvSpPr>
            <a:spLocks noGrp="1"/>
          </p:cNvSpPr>
          <p:nvPr>
            <p:ph type="sldNum" sz="quarter" idx="5"/>
          </p:nvPr>
        </p:nvSpPr>
        <p:spPr/>
        <p:txBody>
          <a:bodyPr/>
          <a:lstStyle/>
          <a:p>
            <a:fld id="{9EA7080A-B4A5-4CD9-A7B8-7F6A08B6F390}" type="slidenum">
              <a:rPr lang="en-US" smtClean="0"/>
              <a:t>10</a:t>
            </a:fld>
            <a:endParaRPr lang="en-US"/>
          </a:p>
        </p:txBody>
      </p:sp>
    </p:spTree>
    <p:extLst>
      <p:ext uri="{BB962C8B-B14F-4D97-AF65-F5344CB8AC3E}">
        <p14:creationId xmlns:p14="http://schemas.microsoft.com/office/powerpoint/2010/main" val="2687162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F3DD06-D83A-A599-DCF4-FF8FCEFD08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033BA0C-3779-77CC-5433-3CF85C300B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EE287E-5EC3-1610-02BF-276AF0457500}"/>
              </a:ext>
            </a:extLst>
          </p:cNvPr>
          <p:cNvSpPr>
            <a:spLocks noGrp="1"/>
          </p:cNvSpPr>
          <p:nvPr>
            <p:ph type="body" idx="1"/>
          </p:nvPr>
        </p:nvSpPr>
        <p:spPr/>
        <p:txBody>
          <a:bodyPr/>
          <a:lstStyle/>
          <a:p>
            <a:r>
              <a:rPr lang="en-US" dirty="0"/>
              <a:t>Approximately 1000 participants were given a wrist-worn accelerometer [click]</a:t>
            </a:r>
          </a:p>
          <a:p>
            <a:r>
              <a:rPr lang="en-US" dirty="0"/>
              <a:t>Which reported acceleration in three dimensions [click]</a:t>
            </a:r>
          </a:p>
          <a:p>
            <a:r>
              <a:rPr lang="en-US" dirty="0"/>
              <a:t>And angle from horizontal. [click]</a:t>
            </a:r>
          </a:p>
          <a:p>
            <a:r>
              <a:rPr lang="en-US" dirty="0"/>
              <a:t>We computed Euclidean Norm Minus One values [click]</a:t>
            </a:r>
          </a:p>
          <a:p>
            <a:r>
              <a:rPr lang="en-US" dirty="0"/>
              <a:t>Then grouped the data into 5-minute bouts to compute means [click]</a:t>
            </a:r>
          </a:p>
          <a:p>
            <a:r>
              <a:rPr lang="en-US" dirty="0"/>
              <a:t>Identified whether each mean was above thresholds we identified from </a:t>
            </a:r>
            <a:r>
              <a:rPr lang="en-US"/>
              <a:t>actigraphy research </a:t>
            </a:r>
            <a:endParaRPr lang="en-US" dirty="0"/>
          </a:p>
          <a:p>
            <a:endParaRPr lang="en-US" dirty="0"/>
          </a:p>
          <a:p>
            <a:endParaRPr lang="en-US" dirty="0"/>
          </a:p>
          <a:p>
            <a:r>
              <a:rPr lang="en-US" dirty="0"/>
              <a:t>We also had accelerometer data: some of the participants wore an accelerometer wristwatch for roughly one month; and we had accelerometer data on 5-second intervals for those participants.</a:t>
            </a:r>
          </a:p>
          <a:p>
            <a:endParaRPr lang="en-US" dirty="0"/>
          </a:p>
          <a:p>
            <a:r>
              <a:rPr lang="en-US" dirty="0"/>
              <a:t>[discuss sample size]</a:t>
            </a:r>
          </a:p>
          <a:p>
            <a:endParaRPr lang="en-US" dirty="0"/>
          </a:p>
          <a:p>
            <a:r>
              <a:rPr lang="en-US" dirty="0"/>
              <a:t>(CLICK) At least some data was provided for approximately 3800 participants, although as we’ll discuss later, a large number of participants had to be eliminated because of missing data.</a:t>
            </a:r>
          </a:p>
        </p:txBody>
      </p:sp>
      <p:sp>
        <p:nvSpPr>
          <p:cNvPr id="4" name="Slide Number Placeholder 3">
            <a:extLst>
              <a:ext uri="{FF2B5EF4-FFF2-40B4-BE49-F238E27FC236}">
                <a16:creationId xmlns:a16="http://schemas.microsoft.com/office/drawing/2014/main" id="{F6AB5E0B-25A6-B889-8267-BBC2BD502219}"/>
              </a:ext>
            </a:extLst>
          </p:cNvPr>
          <p:cNvSpPr>
            <a:spLocks noGrp="1"/>
          </p:cNvSpPr>
          <p:nvPr>
            <p:ph type="sldNum" sz="quarter" idx="5"/>
          </p:nvPr>
        </p:nvSpPr>
        <p:spPr/>
        <p:txBody>
          <a:bodyPr/>
          <a:lstStyle/>
          <a:p>
            <a:fld id="{9EA7080A-B4A5-4CD9-A7B8-7F6A08B6F390}" type="slidenum">
              <a:rPr lang="en-US" smtClean="0"/>
              <a:t>11</a:t>
            </a:fld>
            <a:endParaRPr lang="en-US"/>
          </a:p>
        </p:txBody>
      </p:sp>
    </p:spTree>
    <p:extLst>
      <p:ext uri="{BB962C8B-B14F-4D97-AF65-F5344CB8AC3E}">
        <p14:creationId xmlns:p14="http://schemas.microsoft.com/office/powerpoint/2010/main" val="1031973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wanted to start by discussing some of the more interesting challenges we faced in our initial work on the data, before we got to the business of constructing and evaluating models.</a:t>
            </a:r>
          </a:p>
          <a:p>
            <a:endParaRPr lang="en-US" dirty="0"/>
          </a:p>
          <a:p>
            <a:r>
              <a:rPr lang="en-US" dirty="0"/>
              <a:t>(CLICK) (SKIP THIS SECTION?) We opted to work on the Kaggle competition project because we were interested in the topic, but also because we also thought the competition set-up might provide a more streamlined scenario to work in. But we also found the competition set-up brought up its own issues. (CLICK) In particular, the data set was predetermined, so we had no control of what the data was and none of the team members had any expertise relevant to the dataset. Also, we had no contact with the primary client, the Child-Mind Institute, to discuss the data or research question in any way. Although these are not problems unique to a competition setting, the setting may have exacerbated them.</a:t>
            </a:r>
          </a:p>
          <a:p>
            <a:endParaRPr lang="en-US" dirty="0"/>
          </a:p>
          <a:p>
            <a:r>
              <a:rPr lang="en-US" dirty="0"/>
              <a:t>(CLICK) One aspect of the data that we initially found very intriguing and promising was the accelerometer data, collected over roughly 1 month from about 1000 of the participants. (CLICK) The data provided was time-series data. To make it useful, we needed to develop one of more variables that would summarize activity for each participants. (CLICK) One limitation we faced was that were weren’t provided the raw accelerometer data, but rather 5-second running averages. Although there are some standardized ways of doing this, these methods weren’t directly applicable to the form out data took. We ultimately developed two custom variables based on a literature review.</a:t>
            </a:r>
          </a:p>
          <a:p>
            <a:endParaRPr lang="en-US" dirty="0"/>
          </a:p>
          <a:p>
            <a:r>
              <a:rPr lang="en-US" dirty="0"/>
              <a:t>(CLICK)</a:t>
            </a:r>
          </a:p>
          <a:p>
            <a:endParaRPr lang="en-US" dirty="0"/>
          </a:p>
          <a:p>
            <a:r>
              <a:rPr lang="en-US" dirty="0"/>
              <a:t>There was also considerable missing data. Almost 1000 participants did not complete any of the Parent-Child Internet Addiction Survey, so there was no information on the target variable; these cases were dropped. Other participants did not answer some of the survey questions, leading to potential inaccuracies in the SII score. Among the 3000 cases with SII scores, every case was missing data for at least one variable.</a:t>
            </a:r>
          </a:p>
          <a:p>
            <a:endParaRPr lang="en-US" dirty="0"/>
          </a:p>
          <a:p>
            <a:r>
              <a:rPr lang="en-US" dirty="0"/>
              <a:t>There were some other issues with the data itself. (SAY SOMETHING here about grip strength? The way they computed SII score?)</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9EA7080A-B4A5-4CD9-A7B8-7F6A08B6F390}" type="slidenum">
              <a:rPr lang="en-US" smtClean="0"/>
              <a:t>12</a:t>
            </a:fld>
            <a:endParaRPr lang="en-US"/>
          </a:p>
        </p:txBody>
      </p:sp>
    </p:spTree>
    <p:extLst>
      <p:ext uri="{BB962C8B-B14F-4D97-AF65-F5344CB8AC3E}">
        <p14:creationId xmlns:p14="http://schemas.microsoft.com/office/powerpoint/2010/main" val="25448573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previous issues I mentioned were more situational, but there were also some important challenges intrinsic to the data itself. </a:t>
            </a:r>
          </a:p>
          <a:p>
            <a:endParaRPr lang="en-US" dirty="0"/>
          </a:p>
          <a:p>
            <a:r>
              <a:rPr lang="en-US" dirty="0"/>
              <a:t>(CLICK) </a:t>
            </a:r>
          </a:p>
          <a:p>
            <a:r>
              <a:rPr lang="en-US" dirty="0"/>
              <a:t>In our exploratory data analysis, we saw no strong relationships between any of the predictor variables and SII, suggesting that it may simply be difficult to predict problematic internet usage based on physical activity.</a:t>
            </a:r>
          </a:p>
          <a:p>
            <a:endParaRPr lang="en-US" dirty="0"/>
          </a:p>
          <a:p>
            <a:r>
              <a:rPr lang="en-US" dirty="0"/>
              <a:t>(CLICK)</a:t>
            </a:r>
          </a:p>
          <a:p>
            <a:r>
              <a:rPr lang="en-US" dirty="0"/>
              <a:t>Additionally, the distribution of participants across SII scores was very uneven. In particular, there were only XX participants who were measured with an SII score of 3, or severe, in the entire data set; and a very high rate of 0’s. Because of this, our models generally had a very hard time predicting 3’s.</a:t>
            </a:r>
          </a:p>
        </p:txBody>
      </p:sp>
      <p:sp>
        <p:nvSpPr>
          <p:cNvPr id="4" name="Slide Number Placeholder 3"/>
          <p:cNvSpPr>
            <a:spLocks noGrp="1"/>
          </p:cNvSpPr>
          <p:nvPr>
            <p:ph type="sldNum" sz="quarter" idx="5"/>
          </p:nvPr>
        </p:nvSpPr>
        <p:spPr/>
        <p:txBody>
          <a:bodyPr/>
          <a:lstStyle/>
          <a:p>
            <a:fld id="{9EA7080A-B4A5-4CD9-A7B8-7F6A08B6F390}" type="slidenum">
              <a:rPr lang="en-US" smtClean="0"/>
              <a:t>13</a:t>
            </a:fld>
            <a:endParaRPr lang="en-US"/>
          </a:p>
        </p:txBody>
      </p:sp>
    </p:spTree>
    <p:extLst>
      <p:ext uri="{BB962C8B-B14F-4D97-AF65-F5344CB8AC3E}">
        <p14:creationId xmlns:p14="http://schemas.microsoft.com/office/powerpoint/2010/main" val="2672178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of these issues we attempted to address prior to modeling and some as part of the modeling process. Here we wanted to share some of the interesting aspects of our modeling work.</a:t>
            </a:r>
          </a:p>
          <a:p>
            <a:endParaRPr lang="en-US" dirty="0"/>
          </a:p>
          <a:p>
            <a:r>
              <a:rPr lang="en-US" dirty="0"/>
              <a:t>(CLICK) The competition evaluates submissions using Cohen’s Kappa, (CLICK) which is a measure of accuracy for ordinal variables. We couldn’t directly incorporate this into our model training as the loss function, but we did use this to compare models.</a:t>
            </a:r>
          </a:p>
          <a:p>
            <a:endParaRPr lang="en-US" dirty="0"/>
          </a:p>
          <a:p>
            <a:r>
              <a:rPr lang="en-US" dirty="0"/>
              <a:t>(CLICK) Because there was so much missing data, we needed to use imputation, rather than just remove cases with missing values. </a:t>
            </a:r>
          </a:p>
          <a:p>
            <a:r>
              <a:rPr lang="en-US" dirty="0"/>
              <a:t>(CLICK) Recall that the PCIAT questionnaire is the basis for the SII score, our ultimate target variable. We eliminated all cases that had no PCIAT data, and then imputed any remaining missing data for individual PCIAT questions. All questions were scored on the same scale, so we used KNN imputation here. </a:t>
            </a:r>
          </a:p>
          <a:p>
            <a:r>
              <a:rPr lang="en-US" dirty="0"/>
              <a:t>(CLICK) For the predictor variables, we tested both KNN and a MICE imputation. Some of the variables, various fitness zones, were derived from the fitness test quantitative measurements. Rather than imputing the zone values, we computed these separately after running the imputation.</a:t>
            </a:r>
          </a:p>
          <a:p>
            <a:endParaRPr lang="en-US" dirty="0"/>
          </a:p>
          <a:p>
            <a:r>
              <a:rPr lang="en-US" dirty="0"/>
              <a:t>(CLICK) To address the low number of severe, or 3 values, for the target variable SII, we also tested models where we duplicated cases with SII scores of 3 in our training data, and we ultimately found that this increased the effectiveness of our models.</a:t>
            </a:r>
          </a:p>
          <a:p>
            <a:endParaRPr lang="en-US" dirty="0"/>
          </a:p>
          <a:p>
            <a:r>
              <a:rPr lang="en-US" dirty="0"/>
              <a:t>(CLICK) Lastly, we had a choice of exactly what we would use as our target variable. Recall that SII is an ordinal variable, derived from the PCIAT score, a quantitative variable. (CLICK) One option would be to predict SII directly, treating it as essentially a quantitative variable. (CLICK) Another option was to predict PCIAT scores and then compute SII based on it. In this scenario, we found that our models seemed to underpredict SII. In fact, we could not build a model that would predict any 3’s, the highest SII score. To try to address this, we also played with different cut points for translating PCIAT score to SII. (CLICK) The last option we saw was to try to predict SII using classification. However, we didn’t want to lose the fact that SII is an ordinal variable. So rather than using straight classification, we identified some strategies for an ordinal classifier.</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9EA7080A-B4A5-4CD9-A7B8-7F6A08B6F390}" type="slidenum">
              <a:rPr lang="en-US" smtClean="0"/>
              <a:t>14</a:t>
            </a:fld>
            <a:endParaRPr lang="en-US"/>
          </a:p>
        </p:txBody>
      </p:sp>
    </p:spTree>
    <p:extLst>
      <p:ext uri="{BB962C8B-B14F-4D97-AF65-F5344CB8AC3E}">
        <p14:creationId xmlns:p14="http://schemas.microsoft.com/office/powerpoint/2010/main" val="34459608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Researchers [click] </a:t>
            </a:r>
          </a:p>
          <a:p>
            <a:r>
              <a:rPr lang="en-US" dirty="0"/>
              <a:t>have identified internet use as having the potential to rise to the level of addiction, and [click] </a:t>
            </a:r>
          </a:p>
          <a:p>
            <a:r>
              <a:rPr lang="en-US" dirty="0"/>
              <a:t>problematic internet use is associated with increased rates of anxiety and depression. However, currently, identifying problematic internet usage requires complex, expert evaluation, which limits our ability to identify it [click]</a:t>
            </a:r>
          </a:p>
          <a:p>
            <a:r>
              <a:rPr lang="en-US" dirty="0"/>
              <a:t>In contrast [click]</a:t>
            </a:r>
          </a:p>
          <a:p>
            <a:endParaRPr lang="en-US" dirty="0"/>
          </a:p>
        </p:txBody>
      </p:sp>
      <p:sp>
        <p:nvSpPr>
          <p:cNvPr id="4" name="Slide Number Placeholder 3"/>
          <p:cNvSpPr>
            <a:spLocks noGrp="1"/>
          </p:cNvSpPr>
          <p:nvPr>
            <p:ph type="sldNum" sz="quarter" idx="5"/>
          </p:nvPr>
        </p:nvSpPr>
        <p:spPr/>
        <p:txBody>
          <a:bodyPr/>
          <a:lstStyle/>
          <a:p>
            <a:fld id="{9EA7080A-B4A5-4CD9-A7B8-7F6A08B6F390}" type="slidenum">
              <a:rPr lang="en-US" smtClean="0"/>
              <a:t>2</a:t>
            </a:fld>
            <a:endParaRPr lang="en-US"/>
          </a:p>
        </p:txBody>
      </p:sp>
    </p:spTree>
    <p:extLst>
      <p:ext uri="{BB962C8B-B14F-4D97-AF65-F5344CB8AC3E}">
        <p14:creationId xmlns:p14="http://schemas.microsoft.com/office/powerpoint/2010/main" val="27376076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EF953C-7A98-0013-CDD5-96A5C9305F5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72CACD-264E-666A-9F78-B74022C3283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BE8898-E931-98A5-EF9A-DB806A102B84}"/>
              </a:ext>
            </a:extLst>
          </p:cNvPr>
          <p:cNvSpPr>
            <a:spLocks noGrp="1"/>
          </p:cNvSpPr>
          <p:nvPr>
            <p:ph type="body" idx="1"/>
          </p:nvPr>
        </p:nvSpPr>
        <p:spPr/>
        <p:txBody>
          <a:bodyPr/>
          <a:lstStyle/>
          <a:p>
            <a:r>
              <a:rPr lang="en-US" dirty="0"/>
              <a:t>It is relatively straightforward to  [click] </a:t>
            </a:r>
          </a:p>
          <a:p>
            <a:r>
              <a:rPr lang="en-US" dirty="0"/>
              <a:t>administer simple surveys and  [click] </a:t>
            </a:r>
          </a:p>
          <a:p>
            <a:r>
              <a:rPr lang="en-US" dirty="0"/>
              <a:t>measure children’s activity level. Thus, the goal of our project is to [click]</a:t>
            </a:r>
          </a:p>
          <a:p>
            <a:r>
              <a:rPr lang="en-US" dirty="0"/>
              <a:t>Identify early signs of problematic internet use based on physical activity and fitness data. This project came to us by way of Kaggle, which is a data science competition platform. This particular research question [click]</a:t>
            </a:r>
          </a:p>
          <a:p>
            <a:r>
              <a:rPr lang="en-US" dirty="0"/>
              <a:t>was posed by the Child-Mind Institute, which supports children and families who are struggling with mental health [click]</a:t>
            </a:r>
          </a:p>
          <a:p>
            <a:endParaRPr lang="en-US" dirty="0"/>
          </a:p>
        </p:txBody>
      </p:sp>
      <p:sp>
        <p:nvSpPr>
          <p:cNvPr id="4" name="Slide Number Placeholder 3">
            <a:extLst>
              <a:ext uri="{FF2B5EF4-FFF2-40B4-BE49-F238E27FC236}">
                <a16:creationId xmlns:a16="http://schemas.microsoft.com/office/drawing/2014/main" id="{CEC8FCE3-2D8E-0F56-4BE6-2C56D350F06E}"/>
              </a:ext>
            </a:extLst>
          </p:cNvPr>
          <p:cNvSpPr>
            <a:spLocks noGrp="1"/>
          </p:cNvSpPr>
          <p:nvPr>
            <p:ph type="sldNum" sz="quarter" idx="5"/>
          </p:nvPr>
        </p:nvSpPr>
        <p:spPr/>
        <p:txBody>
          <a:bodyPr/>
          <a:lstStyle/>
          <a:p>
            <a:fld id="{9EA7080A-B4A5-4CD9-A7B8-7F6A08B6F390}" type="slidenum">
              <a:rPr lang="en-US" smtClean="0"/>
              <a:t>3</a:t>
            </a:fld>
            <a:endParaRPr lang="en-US"/>
          </a:p>
        </p:txBody>
      </p:sp>
    </p:spTree>
    <p:extLst>
      <p:ext uri="{BB962C8B-B14F-4D97-AF65-F5344CB8AC3E}">
        <p14:creationId xmlns:p14="http://schemas.microsoft.com/office/powerpoint/2010/main" val="11964717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for the competition comes from the Institute’s healthy brain network study. Participants in the study included  [click] about five-thousand 5-22 year-olds, although we only had access to data from approximately 3500 of these participants. </a:t>
            </a:r>
            <a:r>
              <a:rPr lang="en-US"/>
              <a:t>[click]</a:t>
            </a:r>
            <a:endParaRPr lang="en-US" dirty="0"/>
          </a:p>
        </p:txBody>
      </p:sp>
      <p:sp>
        <p:nvSpPr>
          <p:cNvPr id="4" name="Slide Number Placeholder 3"/>
          <p:cNvSpPr>
            <a:spLocks noGrp="1"/>
          </p:cNvSpPr>
          <p:nvPr>
            <p:ph type="sldNum" sz="quarter" idx="5"/>
          </p:nvPr>
        </p:nvSpPr>
        <p:spPr/>
        <p:txBody>
          <a:bodyPr/>
          <a:lstStyle/>
          <a:p>
            <a:fld id="{9EA7080A-B4A5-4CD9-A7B8-7F6A08B6F390}" type="slidenum">
              <a:rPr lang="en-US" smtClean="0"/>
              <a:t>4</a:t>
            </a:fld>
            <a:endParaRPr lang="en-US"/>
          </a:p>
        </p:txBody>
      </p:sp>
    </p:spTree>
    <p:extLst>
      <p:ext uri="{BB962C8B-B14F-4D97-AF65-F5344CB8AC3E}">
        <p14:creationId xmlns:p14="http://schemas.microsoft.com/office/powerpoint/2010/main" val="24765177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81FFF1-1A84-EBA0-3C9D-F4751C1E733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F7281B-3D71-1AB4-696D-085F477A2B8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F9C3E6-CB1C-42B0-7CD0-85ACCD7C1DA6}"/>
              </a:ext>
            </a:extLst>
          </p:cNvPr>
          <p:cNvSpPr>
            <a:spLocks noGrp="1"/>
          </p:cNvSpPr>
          <p:nvPr>
            <p:ph type="body" idx="1"/>
          </p:nvPr>
        </p:nvSpPr>
        <p:spPr/>
        <p:txBody>
          <a:bodyPr/>
          <a:lstStyle/>
          <a:p>
            <a:r>
              <a:rPr lang="en-US" dirty="0"/>
              <a:t>The target variable is [click]</a:t>
            </a:r>
          </a:p>
          <a:p>
            <a:r>
              <a:rPr lang="en-US" dirty="0"/>
              <a:t>the severity impairment index, or </a:t>
            </a:r>
            <a:r>
              <a:rPr lang="en-US" dirty="0" err="1"/>
              <a:t>sii</a:t>
            </a:r>
            <a:r>
              <a:rPr lang="en-US" dirty="0"/>
              <a:t>. Participants completed [click]</a:t>
            </a:r>
          </a:p>
          <a:p>
            <a:r>
              <a:rPr lang="en-US" dirty="0"/>
              <a:t>A 20-question parent-child internet addiction test, or PCIAT. [click]</a:t>
            </a:r>
          </a:p>
          <a:p>
            <a:r>
              <a:rPr lang="en-US" dirty="0"/>
              <a:t>The total scores were binned into four levels, ranging from 0, or no impairment, to 3, or severe impairment. [click]</a:t>
            </a:r>
          </a:p>
          <a:p>
            <a:r>
              <a:rPr lang="en-US" dirty="0"/>
              <a:t>Of the 3960 participants [click]</a:t>
            </a:r>
          </a:p>
          <a:p>
            <a:r>
              <a:rPr lang="en-US" dirty="0"/>
              <a:t>Approximately 3,000 had reported scores for at least some of the PCIAT questions [click]</a:t>
            </a:r>
          </a:p>
        </p:txBody>
      </p:sp>
      <p:sp>
        <p:nvSpPr>
          <p:cNvPr id="4" name="Slide Number Placeholder 3">
            <a:extLst>
              <a:ext uri="{FF2B5EF4-FFF2-40B4-BE49-F238E27FC236}">
                <a16:creationId xmlns:a16="http://schemas.microsoft.com/office/drawing/2014/main" id="{DC71BFDD-72D8-7D93-D6D2-580E5104C41E}"/>
              </a:ext>
            </a:extLst>
          </p:cNvPr>
          <p:cNvSpPr>
            <a:spLocks noGrp="1"/>
          </p:cNvSpPr>
          <p:nvPr>
            <p:ph type="sldNum" sz="quarter" idx="5"/>
          </p:nvPr>
        </p:nvSpPr>
        <p:spPr/>
        <p:txBody>
          <a:bodyPr/>
          <a:lstStyle/>
          <a:p>
            <a:fld id="{9EA7080A-B4A5-4CD9-A7B8-7F6A08B6F390}" type="slidenum">
              <a:rPr lang="en-US" smtClean="0"/>
              <a:t>5</a:t>
            </a:fld>
            <a:endParaRPr lang="en-US"/>
          </a:p>
        </p:txBody>
      </p:sp>
    </p:spTree>
    <p:extLst>
      <p:ext uri="{BB962C8B-B14F-4D97-AF65-F5344CB8AC3E}">
        <p14:creationId xmlns:p14="http://schemas.microsoft.com/office/powerpoint/2010/main" val="29559383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4228B8-A0CC-FE9B-E69C-018B4EEDA9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F126194-F848-44EF-16E5-FEEA1E93CCF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DF01220-E8EB-A17F-154D-A32CE07F3F08}"/>
              </a:ext>
            </a:extLst>
          </p:cNvPr>
          <p:cNvSpPr>
            <a:spLocks noGrp="1"/>
          </p:cNvSpPr>
          <p:nvPr>
            <p:ph type="body" idx="1"/>
          </p:nvPr>
        </p:nvSpPr>
        <p:spPr/>
        <p:txBody>
          <a:bodyPr/>
          <a:lstStyle/>
          <a:p>
            <a:r>
              <a:rPr lang="en-US" dirty="0"/>
              <a:t>We were given a total of 33 predictor variable, spanning a variety of measurements. The variables naturally fall into several groupings. [click]</a:t>
            </a:r>
          </a:p>
          <a:p>
            <a:r>
              <a:rPr lang="en-US" dirty="0"/>
              <a:t>Basic demographics [click]</a:t>
            </a:r>
          </a:p>
          <a:p>
            <a:r>
              <a:rPr lang="en-US" dirty="0"/>
              <a:t>And basic physical measurements like height and weight. [click]</a:t>
            </a:r>
          </a:p>
        </p:txBody>
      </p:sp>
      <p:sp>
        <p:nvSpPr>
          <p:cNvPr id="4" name="Slide Number Placeholder 3">
            <a:extLst>
              <a:ext uri="{FF2B5EF4-FFF2-40B4-BE49-F238E27FC236}">
                <a16:creationId xmlns:a16="http://schemas.microsoft.com/office/drawing/2014/main" id="{3D2D3069-366F-9483-F318-FF4906CFE6A8}"/>
              </a:ext>
            </a:extLst>
          </p:cNvPr>
          <p:cNvSpPr>
            <a:spLocks noGrp="1"/>
          </p:cNvSpPr>
          <p:nvPr>
            <p:ph type="sldNum" sz="quarter" idx="5"/>
          </p:nvPr>
        </p:nvSpPr>
        <p:spPr/>
        <p:txBody>
          <a:bodyPr/>
          <a:lstStyle/>
          <a:p>
            <a:fld id="{9EA7080A-B4A5-4CD9-A7B8-7F6A08B6F390}" type="slidenum">
              <a:rPr lang="en-US" smtClean="0"/>
              <a:t>6</a:t>
            </a:fld>
            <a:endParaRPr lang="en-US"/>
          </a:p>
        </p:txBody>
      </p:sp>
    </p:spTree>
    <p:extLst>
      <p:ext uri="{BB962C8B-B14F-4D97-AF65-F5344CB8AC3E}">
        <p14:creationId xmlns:p14="http://schemas.microsoft.com/office/powerpoint/2010/main" val="2392827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559A23-1649-10EF-7EF3-134C2BD71F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2CDDCF-696C-221F-9B6B-0A37510441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BBC19A8-4D9F-4020-DEE5-A15ABAABA163}"/>
              </a:ext>
            </a:extLst>
          </p:cNvPr>
          <p:cNvSpPr>
            <a:spLocks noGrp="1"/>
          </p:cNvSpPr>
          <p:nvPr>
            <p:ph type="body" idx="1"/>
          </p:nvPr>
        </p:nvSpPr>
        <p:spPr/>
        <p:txBody>
          <a:bodyPr/>
          <a:lstStyle/>
          <a:p>
            <a:r>
              <a:rPr lang="en-US" dirty="0"/>
              <a:t>Then there was data from several surveys [click]</a:t>
            </a:r>
          </a:p>
          <a:p>
            <a:r>
              <a:rPr lang="en-US" dirty="0"/>
              <a:t>Including reported internet use [click]</a:t>
            </a:r>
          </a:p>
          <a:p>
            <a:r>
              <a:rPr lang="en-US" dirty="0"/>
              <a:t>A Children’s Global Assessment Scale [click]</a:t>
            </a:r>
          </a:p>
          <a:p>
            <a:r>
              <a:rPr lang="en-US" dirty="0"/>
              <a:t>A Sleep Disturbance Scale [click]</a:t>
            </a:r>
          </a:p>
          <a:p>
            <a:r>
              <a:rPr lang="en-US" dirty="0"/>
              <a:t>And a physical activity questionnaire. [click]</a:t>
            </a:r>
          </a:p>
          <a:p>
            <a:r>
              <a:rPr lang="en-US" dirty="0"/>
              <a:t>A review of the research suggested cutoffs we used to compute whether participants had reached a threshold of physical activity. [click]</a:t>
            </a:r>
          </a:p>
        </p:txBody>
      </p:sp>
      <p:sp>
        <p:nvSpPr>
          <p:cNvPr id="4" name="Slide Number Placeholder 3">
            <a:extLst>
              <a:ext uri="{FF2B5EF4-FFF2-40B4-BE49-F238E27FC236}">
                <a16:creationId xmlns:a16="http://schemas.microsoft.com/office/drawing/2014/main" id="{9580C472-361D-32FD-4960-F4A1767003D8}"/>
              </a:ext>
            </a:extLst>
          </p:cNvPr>
          <p:cNvSpPr>
            <a:spLocks noGrp="1"/>
          </p:cNvSpPr>
          <p:nvPr>
            <p:ph type="sldNum" sz="quarter" idx="5"/>
          </p:nvPr>
        </p:nvSpPr>
        <p:spPr/>
        <p:txBody>
          <a:bodyPr/>
          <a:lstStyle/>
          <a:p>
            <a:fld id="{9EA7080A-B4A5-4CD9-A7B8-7F6A08B6F390}" type="slidenum">
              <a:rPr lang="en-US" smtClean="0"/>
              <a:t>7</a:t>
            </a:fld>
            <a:endParaRPr lang="en-US"/>
          </a:p>
        </p:txBody>
      </p:sp>
    </p:spTree>
    <p:extLst>
      <p:ext uri="{BB962C8B-B14F-4D97-AF65-F5344CB8AC3E}">
        <p14:creationId xmlns:p14="http://schemas.microsoft.com/office/powerpoint/2010/main" val="5857133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2EC996-2D67-39B9-CABB-B3A3E235F6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0C4077B-9CB4-3585-24EA-EEC38061E81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4F8D6E3-602E-4E10-543C-DCCE92314227}"/>
              </a:ext>
            </a:extLst>
          </p:cNvPr>
          <p:cNvSpPr>
            <a:spLocks noGrp="1"/>
          </p:cNvSpPr>
          <p:nvPr>
            <p:ph type="body" idx="1"/>
          </p:nvPr>
        </p:nvSpPr>
        <p:spPr/>
        <p:txBody>
          <a:bodyPr/>
          <a:lstStyle/>
          <a:p>
            <a:r>
              <a:rPr lang="en-US" dirty="0"/>
              <a:t>There were results from a fitness test similar to the Presidential Fitness Test [click] </a:t>
            </a:r>
          </a:p>
          <a:p>
            <a:r>
              <a:rPr lang="en-US" dirty="0"/>
              <a:t>that some of you may have completed in grade school, [click]</a:t>
            </a:r>
          </a:p>
          <a:p>
            <a:r>
              <a:rPr lang="en-US" dirty="0"/>
              <a:t>We found reference values that allowed us to compute whether each of these measurements was in a target zone. [click]</a:t>
            </a:r>
          </a:p>
        </p:txBody>
      </p:sp>
      <p:sp>
        <p:nvSpPr>
          <p:cNvPr id="4" name="Slide Number Placeholder 3">
            <a:extLst>
              <a:ext uri="{FF2B5EF4-FFF2-40B4-BE49-F238E27FC236}">
                <a16:creationId xmlns:a16="http://schemas.microsoft.com/office/drawing/2014/main" id="{A803B30D-DFDF-3DFD-A1B5-1069CCD7126A}"/>
              </a:ext>
            </a:extLst>
          </p:cNvPr>
          <p:cNvSpPr>
            <a:spLocks noGrp="1"/>
          </p:cNvSpPr>
          <p:nvPr>
            <p:ph type="sldNum" sz="quarter" idx="5"/>
          </p:nvPr>
        </p:nvSpPr>
        <p:spPr/>
        <p:txBody>
          <a:bodyPr/>
          <a:lstStyle/>
          <a:p>
            <a:fld id="{9EA7080A-B4A5-4CD9-A7B8-7F6A08B6F390}" type="slidenum">
              <a:rPr lang="en-US" smtClean="0"/>
              <a:t>8</a:t>
            </a:fld>
            <a:endParaRPr lang="en-US"/>
          </a:p>
        </p:txBody>
      </p:sp>
    </p:spTree>
    <p:extLst>
      <p:ext uri="{BB962C8B-B14F-4D97-AF65-F5344CB8AC3E}">
        <p14:creationId xmlns:p14="http://schemas.microsoft.com/office/powerpoint/2010/main" val="37781408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569EAE-5B96-9D0C-7EF3-7EAD810DF36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206AD45-4764-7082-8C0C-B2C0EF5B85F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AF65E8-6A1A-8433-5DA3-625C511E00F6}"/>
              </a:ext>
            </a:extLst>
          </p:cNvPr>
          <p:cNvSpPr>
            <a:spLocks noGrp="1"/>
          </p:cNvSpPr>
          <p:nvPr>
            <p:ph type="body" idx="1"/>
          </p:nvPr>
        </p:nvSpPr>
        <p:spPr/>
        <p:txBody>
          <a:bodyPr/>
          <a:lstStyle/>
          <a:p>
            <a:r>
              <a:rPr lang="en-US" dirty="0"/>
              <a:t>Other predictors came from measurements of bio-electric impedance [click]</a:t>
            </a:r>
          </a:p>
          <a:p>
            <a:r>
              <a:rPr lang="en-US" dirty="0"/>
              <a:t>Including things like bone mineral content and total body water. [click]</a:t>
            </a:r>
          </a:p>
        </p:txBody>
      </p:sp>
      <p:sp>
        <p:nvSpPr>
          <p:cNvPr id="4" name="Slide Number Placeholder 3">
            <a:extLst>
              <a:ext uri="{FF2B5EF4-FFF2-40B4-BE49-F238E27FC236}">
                <a16:creationId xmlns:a16="http://schemas.microsoft.com/office/drawing/2014/main" id="{C4D942A6-20C9-7344-DBA9-7FD12C70C0C8}"/>
              </a:ext>
            </a:extLst>
          </p:cNvPr>
          <p:cNvSpPr>
            <a:spLocks noGrp="1"/>
          </p:cNvSpPr>
          <p:nvPr>
            <p:ph type="sldNum" sz="quarter" idx="5"/>
          </p:nvPr>
        </p:nvSpPr>
        <p:spPr/>
        <p:txBody>
          <a:bodyPr/>
          <a:lstStyle/>
          <a:p>
            <a:fld id="{9EA7080A-B4A5-4CD9-A7B8-7F6A08B6F390}" type="slidenum">
              <a:rPr lang="en-US" smtClean="0"/>
              <a:t>9</a:t>
            </a:fld>
            <a:endParaRPr lang="en-US"/>
          </a:p>
        </p:txBody>
      </p:sp>
    </p:spTree>
    <p:extLst>
      <p:ext uri="{BB962C8B-B14F-4D97-AF65-F5344CB8AC3E}">
        <p14:creationId xmlns:p14="http://schemas.microsoft.com/office/powerpoint/2010/main" val="12270059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99771-3100-48BD-9D65-4922B4F42DC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22BA875-9555-4AC2-B9B6-551E9E72B04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9CA015D-BECF-44A3-B71B-2511AB699404}"/>
              </a:ext>
            </a:extLst>
          </p:cNvPr>
          <p:cNvSpPr>
            <a:spLocks noGrp="1"/>
          </p:cNvSpPr>
          <p:nvPr>
            <p:ph type="dt" sz="half" idx="10"/>
          </p:nvPr>
        </p:nvSpPr>
        <p:spPr/>
        <p:txBody>
          <a:bodyPr/>
          <a:lstStyle/>
          <a:p>
            <a:fld id="{6ED7E2C8-526D-4991-B9D9-B3AC8BF25C00}" type="datetimeFigureOut">
              <a:rPr lang="en-US" smtClean="0"/>
              <a:t>11/30/24</a:t>
            </a:fld>
            <a:endParaRPr lang="en-US"/>
          </a:p>
        </p:txBody>
      </p:sp>
      <p:sp>
        <p:nvSpPr>
          <p:cNvPr id="5" name="Footer Placeholder 4">
            <a:extLst>
              <a:ext uri="{FF2B5EF4-FFF2-40B4-BE49-F238E27FC236}">
                <a16:creationId xmlns:a16="http://schemas.microsoft.com/office/drawing/2014/main" id="{1D7A7EAB-B91F-4669-98B8-66855DE8F8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E74ACF-DE7C-4DBA-9652-58B732E0E2A0}"/>
              </a:ext>
            </a:extLst>
          </p:cNvPr>
          <p:cNvSpPr>
            <a:spLocks noGrp="1"/>
          </p:cNvSpPr>
          <p:nvPr>
            <p:ph type="sldNum" sz="quarter" idx="12"/>
          </p:nvPr>
        </p:nvSpPr>
        <p:spPr/>
        <p:txBody>
          <a:bodyPr/>
          <a:lstStyle/>
          <a:p>
            <a:fld id="{BC34F05C-E871-48AE-8F60-B680D36D2996}" type="slidenum">
              <a:rPr lang="en-US" smtClean="0"/>
              <a:t>‹#›</a:t>
            </a:fld>
            <a:endParaRPr lang="en-US"/>
          </a:p>
        </p:txBody>
      </p:sp>
    </p:spTree>
    <p:extLst>
      <p:ext uri="{BB962C8B-B14F-4D97-AF65-F5344CB8AC3E}">
        <p14:creationId xmlns:p14="http://schemas.microsoft.com/office/powerpoint/2010/main" val="6175660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C66EF-B2B8-4F93-A879-8145BDCABF5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9256F00-AD19-4209-84B9-D3B83DAE910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CEB7D3-E71E-46B0-AE9A-18988BE6D32C}"/>
              </a:ext>
            </a:extLst>
          </p:cNvPr>
          <p:cNvSpPr>
            <a:spLocks noGrp="1"/>
          </p:cNvSpPr>
          <p:nvPr>
            <p:ph type="dt" sz="half" idx="10"/>
          </p:nvPr>
        </p:nvSpPr>
        <p:spPr/>
        <p:txBody>
          <a:bodyPr/>
          <a:lstStyle/>
          <a:p>
            <a:fld id="{6ED7E2C8-526D-4991-B9D9-B3AC8BF25C00}" type="datetimeFigureOut">
              <a:rPr lang="en-US" smtClean="0"/>
              <a:t>11/30/24</a:t>
            </a:fld>
            <a:endParaRPr lang="en-US"/>
          </a:p>
        </p:txBody>
      </p:sp>
      <p:sp>
        <p:nvSpPr>
          <p:cNvPr id="5" name="Footer Placeholder 4">
            <a:extLst>
              <a:ext uri="{FF2B5EF4-FFF2-40B4-BE49-F238E27FC236}">
                <a16:creationId xmlns:a16="http://schemas.microsoft.com/office/drawing/2014/main" id="{397C6C54-DAFF-4866-A947-9814C6281C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0519AA-4200-4640-A55C-0BCD313D6551}"/>
              </a:ext>
            </a:extLst>
          </p:cNvPr>
          <p:cNvSpPr>
            <a:spLocks noGrp="1"/>
          </p:cNvSpPr>
          <p:nvPr>
            <p:ph type="sldNum" sz="quarter" idx="12"/>
          </p:nvPr>
        </p:nvSpPr>
        <p:spPr/>
        <p:txBody>
          <a:bodyPr/>
          <a:lstStyle/>
          <a:p>
            <a:fld id="{BC34F05C-E871-48AE-8F60-B680D36D2996}" type="slidenum">
              <a:rPr lang="en-US" smtClean="0"/>
              <a:t>‹#›</a:t>
            </a:fld>
            <a:endParaRPr lang="en-US"/>
          </a:p>
        </p:txBody>
      </p:sp>
    </p:spTree>
    <p:extLst>
      <p:ext uri="{BB962C8B-B14F-4D97-AF65-F5344CB8AC3E}">
        <p14:creationId xmlns:p14="http://schemas.microsoft.com/office/powerpoint/2010/main" val="48514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7C5D8D1-569F-4656-A717-579BAB22754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329B143-2BDB-47D7-8F29-B23D885CF01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133C3B-45A3-4C21-9DBD-BFE974B62BA3}"/>
              </a:ext>
            </a:extLst>
          </p:cNvPr>
          <p:cNvSpPr>
            <a:spLocks noGrp="1"/>
          </p:cNvSpPr>
          <p:nvPr>
            <p:ph type="dt" sz="half" idx="10"/>
          </p:nvPr>
        </p:nvSpPr>
        <p:spPr/>
        <p:txBody>
          <a:bodyPr/>
          <a:lstStyle/>
          <a:p>
            <a:fld id="{6ED7E2C8-526D-4991-B9D9-B3AC8BF25C00}" type="datetimeFigureOut">
              <a:rPr lang="en-US" smtClean="0"/>
              <a:t>11/30/24</a:t>
            </a:fld>
            <a:endParaRPr lang="en-US"/>
          </a:p>
        </p:txBody>
      </p:sp>
      <p:sp>
        <p:nvSpPr>
          <p:cNvPr id="5" name="Footer Placeholder 4">
            <a:extLst>
              <a:ext uri="{FF2B5EF4-FFF2-40B4-BE49-F238E27FC236}">
                <a16:creationId xmlns:a16="http://schemas.microsoft.com/office/drawing/2014/main" id="{EA1F7141-22B4-494C-AA88-FE08E71BA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D3EA59-75C5-4160-9C69-15344FDB780D}"/>
              </a:ext>
            </a:extLst>
          </p:cNvPr>
          <p:cNvSpPr>
            <a:spLocks noGrp="1"/>
          </p:cNvSpPr>
          <p:nvPr>
            <p:ph type="sldNum" sz="quarter" idx="12"/>
          </p:nvPr>
        </p:nvSpPr>
        <p:spPr/>
        <p:txBody>
          <a:bodyPr/>
          <a:lstStyle/>
          <a:p>
            <a:fld id="{BC34F05C-E871-48AE-8F60-B680D36D2996}" type="slidenum">
              <a:rPr lang="en-US" smtClean="0"/>
              <a:t>‹#›</a:t>
            </a:fld>
            <a:endParaRPr lang="en-US"/>
          </a:p>
        </p:txBody>
      </p:sp>
    </p:spTree>
    <p:extLst>
      <p:ext uri="{BB962C8B-B14F-4D97-AF65-F5344CB8AC3E}">
        <p14:creationId xmlns:p14="http://schemas.microsoft.com/office/powerpoint/2010/main" val="25534269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2BA6A-268A-461F-B4DF-149BC1A5A22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26AAB77-A770-49E8-AEC2-34F6989F96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32B6D0-7B9C-40E9-A954-7FCED09A9771}"/>
              </a:ext>
            </a:extLst>
          </p:cNvPr>
          <p:cNvSpPr>
            <a:spLocks noGrp="1"/>
          </p:cNvSpPr>
          <p:nvPr>
            <p:ph type="dt" sz="half" idx="10"/>
          </p:nvPr>
        </p:nvSpPr>
        <p:spPr/>
        <p:txBody>
          <a:bodyPr/>
          <a:lstStyle/>
          <a:p>
            <a:fld id="{6ED7E2C8-526D-4991-B9D9-B3AC8BF25C00}" type="datetimeFigureOut">
              <a:rPr lang="en-US" smtClean="0"/>
              <a:t>11/30/24</a:t>
            </a:fld>
            <a:endParaRPr lang="en-US"/>
          </a:p>
        </p:txBody>
      </p:sp>
      <p:sp>
        <p:nvSpPr>
          <p:cNvPr id="5" name="Footer Placeholder 4">
            <a:extLst>
              <a:ext uri="{FF2B5EF4-FFF2-40B4-BE49-F238E27FC236}">
                <a16:creationId xmlns:a16="http://schemas.microsoft.com/office/drawing/2014/main" id="{A7CACD11-D726-48FA-88B3-7F49F22B87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364BEB-E690-4CC4-8EB6-AAF020580156}"/>
              </a:ext>
            </a:extLst>
          </p:cNvPr>
          <p:cNvSpPr>
            <a:spLocks noGrp="1"/>
          </p:cNvSpPr>
          <p:nvPr>
            <p:ph type="sldNum" sz="quarter" idx="12"/>
          </p:nvPr>
        </p:nvSpPr>
        <p:spPr/>
        <p:txBody>
          <a:bodyPr/>
          <a:lstStyle/>
          <a:p>
            <a:fld id="{BC34F05C-E871-48AE-8F60-B680D36D2996}" type="slidenum">
              <a:rPr lang="en-US" smtClean="0"/>
              <a:t>‹#›</a:t>
            </a:fld>
            <a:endParaRPr lang="en-US"/>
          </a:p>
        </p:txBody>
      </p:sp>
    </p:spTree>
    <p:extLst>
      <p:ext uri="{BB962C8B-B14F-4D97-AF65-F5344CB8AC3E}">
        <p14:creationId xmlns:p14="http://schemas.microsoft.com/office/powerpoint/2010/main" val="3231412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BE1BC-B5D2-4152-8334-131D763050B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7FEC1A7-3539-4673-A680-03AD82EA7F4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6E824D2-B191-4427-9363-543EA19B7AEB}"/>
              </a:ext>
            </a:extLst>
          </p:cNvPr>
          <p:cNvSpPr>
            <a:spLocks noGrp="1"/>
          </p:cNvSpPr>
          <p:nvPr>
            <p:ph type="dt" sz="half" idx="10"/>
          </p:nvPr>
        </p:nvSpPr>
        <p:spPr/>
        <p:txBody>
          <a:bodyPr/>
          <a:lstStyle/>
          <a:p>
            <a:fld id="{6ED7E2C8-526D-4991-B9D9-B3AC8BF25C00}" type="datetimeFigureOut">
              <a:rPr lang="en-US" smtClean="0"/>
              <a:t>11/30/24</a:t>
            </a:fld>
            <a:endParaRPr lang="en-US"/>
          </a:p>
        </p:txBody>
      </p:sp>
      <p:sp>
        <p:nvSpPr>
          <p:cNvPr id="5" name="Footer Placeholder 4">
            <a:extLst>
              <a:ext uri="{FF2B5EF4-FFF2-40B4-BE49-F238E27FC236}">
                <a16:creationId xmlns:a16="http://schemas.microsoft.com/office/drawing/2014/main" id="{F7673744-1EB1-4537-B587-0BB2A5062E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A2AEEB-DD0D-4C53-A1AD-D792AF35EF93}"/>
              </a:ext>
            </a:extLst>
          </p:cNvPr>
          <p:cNvSpPr>
            <a:spLocks noGrp="1"/>
          </p:cNvSpPr>
          <p:nvPr>
            <p:ph type="sldNum" sz="quarter" idx="12"/>
          </p:nvPr>
        </p:nvSpPr>
        <p:spPr/>
        <p:txBody>
          <a:bodyPr/>
          <a:lstStyle/>
          <a:p>
            <a:fld id="{BC34F05C-E871-48AE-8F60-B680D36D2996}" type="slidenum">
              <a:rPr lang="en-US" smtClean="0"/>
              <a:t>‹#›</a:t>
            </a:fld>
            <a:endParaRPr lang="en-US"/>
          </a:p>
        </p:txBody>
      </p:sp>
    </p:spTree>
    <p:extLst>
      <p:ext uri="{BB962C8B-B14F-4D97-AF65-F5344CB8AC3E}">
        <p14:creationId xmlns:p14="http://schemas.microsoft.com/office/powerpoint/2010/main" val="130554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504E0-2F0C-4FAF-A041-44872BE8F05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A75C26-15F4-458D-A081-6CDC0E2123C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8B06899-7FA3-4392-B3CE-EB398C25B1B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8FF50F8-5EC2-4705-9A75-AD710D28166F}"/>
              </a:ext>
            </a:extLst>
          </p:cNvPr>
          <p:cNvSpPr>
            <a:spLocks noGrp="1"/>
          </p:cNvSpPr>
          <p:nvPr>
            <p:ph type="dt" sz="half" idx="10"/>
          </p:nvPr>
        </p:nvSpPr>
        <p:spPr/>
        <p:txBody>
          <a:bodyPr/>
          <a:lstStyle/>
          <a:p>
            <a:fld id="{6ED7E2C8-526D-4991-B9D9-B3AC8BF25C00}" type="datetimeFigureOut">
              <a:rPr lang="en-US" smtClean="0"/>
              <a:t>11/30/24</a:t>
            </a:fld>
            <a:endParaRPr lang="en-US"/>
          </a:p>
        </p:txBody>
      </p:sp>
      <p:sp>
        <p:nvSpPr>
          <p:cNvPr id="6" name="Footer Placeholder 5">
            <a:extLst>
              <a:ext uri="{FF2B5EF4-FFF2-40B4-BE49-F238E27FC236}">
                <a16:creationId xmlns:a16="http://schemas.microsoft.com/office/drawing/2014/main" id="{AE0654A3-ACBA-42FB-8E47-8971551F0A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A108B9-670C-492C-9991-3D91FEA1ED90}"/>
              </a:ext>
            </a:extLst>
          </p:cNvPr>
          <p:cNvSpPr>
            <a:spLocks noGrp="1"/>
          </p:cNvSpPr>
          <p:nvPr>
            <p:ph type="sldNum" sz="quarter" idx="12"/>
          </p:nvPr>
        </p:nvSpPr>
        <p:spPr/>
        <p:txBody>
          <a:bodyPr/>
          <a:lstStyle/>
          <a:p>
            <a:fld id="{BC34F05C-E871-48AE-8F60-B680D36D2996}" type="slidenum">
              <a:rPr lang="en-US" smtClean="0"/>
              <a:t>‹#›</a:t>
            </a:fld>
            <a:endParaRPr lang="en-US"/>
          </a:p>
        </p:txBody>
      </p:sp>
    </p:spTree>
    <p:extLst>
      <p:ext uri="{BB962C8B-B14F-4D97-AF65-F5344CB8AC3E}">
        <p14:creationId xmlns:p14="http://schemas.microsoft.com/office/powerpoint/2010/main" val="3087136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AC93D-D440-4B01-9141-126F77E55D0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9190B46-EBB0-49C3-8D31-1715B2F7FDF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2D68C9-F3BE-4A6D-A262-5070A49B5E9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3397F6E-3251-4786-AAEE-CFD10BCE97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A2DBF34-3FCA-4412-AE13-05A3FC6B922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1E5323C-7A79-4859-BA20-9EF43E36D3AC}"/>
              </a:ext>
            </a:extLst>
          </p:cNvPr>
          <p:cNvSpPr>
            <a:spLocks noGrp="1"/>
          </p:cNvSpPr>
          <p:nvPr>
            <p:ph type="dt" sz="half" idx="10"/>
          </p:nvPr>
        </p:nvSpPr>
        <p:spPr/>
        <p:txBody>
          <a:bodyPr/>
          <a:lstStyle/>
          <a:p>
            <a:fld id="{6ED7E2C8-526D-4991-B9D9-B3AC8BF25C00}" type="datetimeFigureOut">
              <a:rPr lang="en-US" smtClean="0"/>
              <a:t>11/30/24</a:t>
            </a:fld>
            <a:endParaRPr lang="en-US"/>
          </a:p>
        </p:txBody>
      </p:sp>
      <p:sp>
        <p:nvSpPr>
          <p:cNvPr id="8" name="Footer Placeholder 7">
            <a:extLst>
              <a:ext uri="{FF2B5EF4-FFF2-40B4-BE49-F238E27FC236}">
                <a16:creationId xmlns:a16="http://schemas.microsoft.com/office/drawing/2014/main" id="{46E86BE4-7C37-45C4-B435-CB4556CCA65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7DADD12-3920-4D65-8401-EB5DCE133C96}"/>
              </a:ext>
            </a:extLst>
          </p:cNvPr>
          <p:cNvSpPr>
            <a:spLocks noGrp="1"/>
          </p:cNvSpPr>
          <p:nvPr>
            <p:ph type="sldNum" sz="quarter" idx="12"/>
          </p:nvPr>
        </p:nvSpPr>
        <p:spPr/>
        <p:txBody>
          <a:bodyPr/>
          <a:lstStyle/>
          <a:p>
            <a:fld id="{BC34F05C-E871-48AE-8F60-B680D36D2996}" type="slidenum">
              <a:rPr lang="en-US" smtClean="0"/>
              <a:t>‹#›</a:t>
            </a:fld>
            <a:endParaRPr lang="en-US"/>
          </a:p>
        </p:txBody>
      </p:sp>
    </p:spTree>
    <p:extLst>
      <p:ext uri="{BB962C8B-B14F-4D97-AF65-F5344CB8AC3E}">
        <p14:creationId xmlns:p14="http://schemas.microsoft.com/office/powerpoint/2010/main" val="1537283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3B897-63D4-4037-8247-ABD1C2366F4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92E994B-A1F0-4347-9B61-ADC4555659B5}"/>
              </a:ext>
            </a:extLst>
          </p:cNvPr>
          <p:cNvSpPr>
            <a:spLocks noGrp="1"/>
          </p:cNvSpPr>
          <p:nvPr>
            <p:ph type="dt" sz="half" idx="10"/>
          </p:nvPr>
        </p:nvSpPr>
        <p:spPr/>
        <p:txBody>
          <a:bodyPr/>
          <a:lstStyle/>
          <a:p>
            <a:fld id="{6ED7E2C8-526D-4991-B9D9-B3AC8BF25C00}" type="datetimeFigureOut">
              <a:rPr lang="en-US" smtClean="0"/>
              <a:t>11/30/24</a:t>
            </a:fld>
            <a:endParaRPr lang="en-US"/>
          </a:p>
        </p:txBody>
      </p:sp>
      <p:sp>
        <p:nvSpPr>
          <p:cNvPr id="4" name="Footer Placeholder 3">
            <a:extLst>
              <a:ext uri="{FF2B5EF4-FFF2-40B4-BE49-F238E27FC236}">
                <a16:creationId xmlns:a16="http://schemas.microsoft.com/office/drawing/2014/main" id="{1701EEDA-16A3-4168-856D-22F9130E69E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564504B-8444-43E8-803D-8531439327EB}"/>
              </a:ext>
            </a:extLst>
          </p:cNvPr>
          <p:cNvSpPr>
            <a:spLocks noGrp="1"/>
          </p:cNvSpPr>
          <p:nvPr>
            <p:ph type="sldNum" sz="quarter" idx="12"/>
          </p:nvPr>
        </p:nvSpPr>
        <p:spPr/>
        <p:txBody>
          <a:bodyPr/>
          <a:lstStyle/>
          <a:p>
            <a:fld id="{BC34F05C-E871-48AE-8F60-B680D36D2996}" type="slidenum">
              <a:rPr lang="en-US" smtClean="0"/>
              <a:t>‹#›</a:t>
            </a:fld>
            <a:endParaRPr lang="en-US"/>
          </a:p>
        </p:txBody>
      </p:sp>
    </p:spTree>
    <p:extLst>
      <p:ext uri="{BB962C8B-B14F-4D97-AF65-F5344CB8AC3E}">
        <p14:creationId xmlns:p14="http://schemas.microsoft.com/office/powerpoint/2010/main" val="20532163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53E4F9-0C7F-47D2-9376-9816870CB037}"/>
              </a:ext>
            </a:extLst>
          </p:cNvPr>
          <p:cNvSpPr>
            <a:spLocks noGrp="1"/>
          </p:cNvSpPr>
          <p:nvPr>
            <p:ph type="dt" sz="half" idx="10"/>
          </p:nvPr>
        </p:nvSpPr>
        <p:spPr/>
        <p:txBody>
          <a:bodyPr/>
          <a:lstStyle/>
          <a:p>
            <a:fld id="{6ED7E2C8-526D-4991-B9D9-B3AC8BF25C00}" type="datetimeFigureOut">
              <a:rPr lang="en-US" smtClean="0"/>
              <a:t>11/30/24</a:t>
            </a:fld>
            <a:endParaRPr lang="en-US"/>
          </a:p>
        </p:txBody>
      </p:sp>
      <p:sp>
        <p:nvSpPr>
          <p:cNvPr id="3" name="Footer Placeholder 2">
            <a:extLst>
              <a:ext uri="{FF2B5EF4-FFF2-40B4-BE49-F238E27FC236}">
                <a16:creationId xmlns:a16="http://schemas.microsoft.com/office/drawing/2014/main" id="{7646B70C-6595-46B6-AC91-09166EA0BD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2F870A7-DAAF-4B16-B9FB-7BD1AA251FD2}"/>
              </a:ext>
            </a:extLst>
          </p:cNvPr>
          <p:cNvSpPr>
            <a:spLocks noGrp="1"/>
          </p:cNvSpPr>
          <p:nvPr>
            <p:ph type="sldNum" sz="quarter" idx="12"/>
          </p:nvPr>
        </p:nvSpPr>
        <p:spPr/>
        <p:txBody>
          <a:bodyPr/>
          <a:lstStyle/>
          <a:p>
            <a:fld id="{BC34F05C-E871-48AE-8F60-B680D36D2996}" type="slidenum">
              <a:rPr lang="en-US" smtClean="0"/>
              <a:t>‹#›</a:t>
            </a:fld>
            <a:endParaRPr lang="en-US"/>
          </a:p>
        </p:txBody>
      </p:sp>
    </p:spTree>
    <p:extLst>
      <p:ext uri="{BB962C8B-B14F-4D97-AF65-F5344CB8AC3E}">
        <p14:creationId xmlns:p14="http://schemas.microsoft.com/office/powerpoint/2010/main" val="37415144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09CE9-1961-4A39-9396-42ED54029F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BBA7E52-974E-4581-B1AA-A49ECF3714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54EC240-EBA5-4B92-B250-C6CD3B54D0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A40242-9941-4106-98F7-DC26728560CF}"/>
              </a:ext>
            </a:extLst>
          </p:cNvPr>
          <p:cNvSpPr>
            <a:spLocks noGrp="1"/>
          </p:cNvSpPr>
          <p:nvPr>
            <p:ph type="dt" sz="half" idx="10"/>
          </p:nvPr>
        </p:nvSpPr>
        <p:spPr/>
        <p:txBody>
          <a:bodyPr/>
          <a:lstStyle/>
          <a:p>
            <a:fld id="{6ED7E2C8-526D-4991-B9D9-B3AC8BF25C00}" type="datetimeFigureOut">
              <a:rPr lang="en-US" smtClean="0"/>
              <a:t>11/30/24</a:t>
            </a:fld>
            <a:endParaRPr lang="en-US"/>
          </a:p>
        </p:txBody>
      </p:sp>
      <p:sp>
        <p:nvSpPr>
          <p:cNvPr id="6" name="Footer Placeholder 5">
            <a:extLst>
              <a:ext uri="{FF2B5EF4-FFF2-40B4-BE49-F238E27FC236}">
                <a16:creationId xmlns:a16="http://schemas.microsoft.com/office/drawing/2014/main" id="{AE4CA0E9-569E-4366-9837-90301F38FC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670116-C2E8-4DA3-A9E5-FDDF5BD46956}"/>
              </a:ext>
            </a:extLst>
          </p:cNvPr>
          <p:cNvSpPr>
            <a:spLocks noGrp="1"/>
          </p:cNvSpPr>
          <p:nvPr>
            <p:ph type="sldNum" sz="quarter" idx="12"/>
          </p:nvPr>
        </p:nvSpPr>
        <p:spPr/>
        <p:txBody>
          <a:bodyPr/>
          <a:lstStyle/>
          <a:p>
            <a:fld id="{BC34F05C-E871-48AE-8F60-B680D36D2996}" type="slidenum">
              <a:rPr lang="en-US" smtClean="0"/>
              <a:t>‹#›</a:t>
            </a:fld>
            <a:endParaRPr lang="en-US"/>
          </a:p>
        </p:txBody>
      </p:sp>
    </p:spTree>
    <p:extLst>
      <p:ext uri="{BB962C8B-B14F-4D97-AF65-F5344CB8AC3E}">
        <p14:creationId xmlns:p14="http://schemas.microsoft.com/office/powerpoint/2010/main" val="1908645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B7EE1-AAA8-46A5-BB17-C171FE980A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ACF6A3E-9A8D-40FB-B373-ECC330EB839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5357552-AC00-4CC7-8D0F-0B6DB3D259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5DC279-4521-406A-A70C-DDEA44CB99B8}"/>
              </a:ext>
            </a:extLst>
          </p:cNvPr>
          <p:cNvSpPr>
            <a:spLocks noGrp="1"/>
          </p:cNvSpPr>
          <p:nvPr>
            <p:ph type="dt" sz="half" idx="10"/>
          </p:nvPr>
        </p:nvSpPr>
        <p:spPr/>
        <p:txBody>
          <a:bodyPr/>
          <a:lstStyle/>
          <a:p>
            <a:fld id="{6ED7E2C8-526D-4991-B9D9-B3AC8BF25C00}" type="datetimeFigureOut">
              <a:rPr lang="en-US" smtClean="0"/>
              <a:t>11/30/24</a:t>
            </a:fld>
            <a:endParaRPr lang="en-US"/>
          </a:p>
        </p:txBody>
      </p:sp>
      <p:sp>
        <p:nvSpPr>
          <p:cNvPr id="6" name="Footer Placeholder 5">
            <a:extLst>
              <a:ext uri="{FF2B5EF4-FFF2-40B4-BE49-F238E27FC236}">
                <a16:creationId xmlns:a16="http://schemas.microsoft.com/office/drawing/2014/main" id="{C22F755D-CAA5-458C-AA58-80D60B9EC3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2CD352-9F04-4303-BA93-A95675665A78}"/>
              </a:ext>
            </a:extLst>
          </p:cNvPr>
          <p:cNvSpPr>
            <a:spLocks noGrp="1"/>
          </p:cNvSpPr>
          <p:nvPr>
            <p:ph type="sldNum" sz="quarter" idx="12"/>
          </p:nvPr>
        </p:nvSpPr>
        <p:spPr/>
        <p:txBody>
          <a:bodyPr/>
          <a:lstStyle/>
          <a:p>
            <a:fld id="{BC34F05C-E871-48AE-8F60-B680D36D2996}" type="slidenum">
              <a:rPr lang="en-US" smtClean="0"/>
              <a:t>‹#›</a:t>
            </a:fld>
            <a:endParaRPr lang="en-US"/>
          </a:p>
        </p:txBody>
      </p:sp>
    </p:spTree>
    <p:extLst>
      <p:ext uri="{BB962C8B-B14F-4D97-AF65-F5344CB8AC3E}">
        <p14:creationId xmlns:p14="http://schemas.microsoft.com/office/powerpoint/2010/main" val="13075350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C255222-63AA-4A02-B313-5382319AEA0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F5B4DF97-2B7A-4C85-915A-49920E151D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9B39A2-3206-403B-9F75-C731E436C8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Avenir Next" panose="020B0503020202020204" pitchFamily="34" charset="0"/>
              </a:defRPr>
            </a:lvl1pPr>
          </a:lstStyle>
          <a:p>
            <a:fld id="{6ED7E2C8-526D-4991-B9D9-B3AC8BF25C00}" type="datetimeFigureOut">
              <a:rPr lang="en-US" smtClean="0"/>
              <a:pPr/>
              <a:t>11/30/24</a:t>
            </a:fld>
            <a:endParaRPr lang="en-US" dirty="0"/>
          </a:p>
        </p:txBody>
      </p:sp>
      <p:sp>
        <p:nvSpPr>
          <p:cNvPr id="5" name="Footer Placeholder 4">
            <a:extLst>
              <a:ext uri="{FF2B5EF4-FFF2-40B4-BE49-F238E27FC236}">
                <a16:creationId xmlns:a16="http://schemas.microsoft.com/office/drawing/2014/main" id="{DEF5BCA1-20AB-44A3-94E9-D60860AEB2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Avenir Next" panose="020B0503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E914C04C-EF00-426E-AC1F-4F2102125AE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Avenir Next" panose="020B0503020202020204" pitchFamily="34" charset="0"/>
              </a:defRPr>
            </a:lvl1pPr>
          </a:lstStyle>
          <a:p>
            <a:fld id="{BC34F05C-E871-48AE-8F60-B680D36D2996}" type="slidenum">
              <a:rPr lang="en-US" smtClean="0"/>
              <a:pPr/>
              <a:t>‹#›</a:t>
            </a:fld>
            <a:endParaRPr lang="en-US" dirty="0"/>
          </a:p>
        </p:txBody>
      </p:sp>
    </p:spTree>
    <p:extLst>
      <p:ext uri="{BB962C8B-B14F-4D97-AF65-F5344CB8AC3E}">
        <p14:creationId xmlns:p14="http://schemas.microsoft.com/office/powerpoint/2010/main" val="36827295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Next" panose="020B0503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Next" panose="020B0503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Next" panose="020B0503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svg"/></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B6D9B-3C7C-4740-B521-0A4AB9001D75}"/>
              </a:ext>
            </a:extLst>
          </p:cNvPr>
          <p:cNvSpPr>
            <a:spLocks noGrp="1"/>
          </p:cNvSpPr>
          <p:nvPr>
            <p:ph type="ctrTitle"/>
          </p:nvPr>
        </p:nvSpPr>
        <p:spPr/>
        <p:txBody>
          <a:bodyPr>
            <a:normAutofit/>
          </a:bodyPr>
          <a:lstStyle/>
          <a:p>
            <a:r>
              <a:rPr lang="en-US" dirty="0">
                <a:latin typeface="Avenir Next" panose="020B0503020202020204" pitchFamily="34" charset="0"/>
              </a:rPr>
              <a:t>Predicting Problematic Internet Use</a:t>
            </a:r>
          </a:p>
        </p:txBody>
      </p:sp>
    </p:spTree>
    <p:extLst>
      <p:ext uri="{BB962C8B-B14F-4D97-AF65-F5344CB8AC3E}">
        <p14:creationId xmlns:p14="http://schemas.microsoft.com/office/powerpoint/2010/main" val="719536342"/>
      </p:ext>
    </p:extLst>
  </p:cSld>
  <p:clrMapOvr>
    <a:masterClrMapping/>
  </p:clrMapOvr>
  <mc:AlternateContent xmlns:mc="http://schemas.openxmlformats.org/markup-compatibility/2006" xmlns:p14="http://schemas.microsoft.com/office/powerpoint/2010/main">
    <mc:Choice Requires="p14">
      <p:transition spd="slow" p14:dur="2000" advTm="10601"/>
    </mc:Choice>
    <mc:Fallback xmlns="">
      <p:transition spd="slow" advTm="10601"/>
    </mc:Fallback>
  </mc:AlternateContent>
  <p:extLst>
    <p:ext uri="{E180D4A7-C9FB-4DFB-919C-405C955672EB}">
      <p14:showEvtLst xmlns:p14="http://schemas.microsoft.com/office/powerpoint/2010/main">
        <p14:playEvt time="14" objId="4"/>
        <p14:stopEvt time="10302" objId="4"/>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D78391-B953-DE91-464C-2FE6752114FC}"/>
            </a:ext>
          </a:extLst>
        </p:cNvPr>
        <p:cNvGrpSpPr/>
        <p:nvPr/>
      </p:nvGrpSpPr>
      <p:grpSpPr>
        <a:xfrm>
          <a:off x="0" y="0"/>
          <a:ext cx="0" cy="0"/>
          <a:chOff x="0" y="0"/>
          <a:chExt cx="0" cy="0"/>
        </a:xfrm>
      </p:grpSpPr>
      <p:sp>
        <p:nvSpPr>
          <p:cNvPr id="13" name="Rounded Rectangle 12">
            <a:extLst>
              <a:ext uri="{FF2B5EF4-FFF2-40B4-BE49-F238E27FC236}">
                <a16:creationId xmlns:a16="http://schemas.microsoft.com/office/drawing/2014/main" id="{BA56471B-8322-24FD-4F00-197D7CC6A68C}"/>
              </a:ext>
            </a:extLst>
          </p:cNvPr>
          <p:cNvSpPr/>
          <p:nvPr/>
        </p:nvSpPr>
        <p:spPr>
          <a:xfrm>
            <a:off x="8974672" y="128953"/>
            <a:ext cx="2796656" cy="4442633"/>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BIA</a:t>
            </a:r>
          </a:p>
          <a:p>
            <a:pPr algn="ctr"/>
            <a:r>
              <a:rPr lang="en-US" i="1" dirty="0">
                <a:solidFill>
                  <a:schemeClr val="tx1"/>
                </a:solidFill>
                <a:latin typeface="Avenir Next" panose="020B0503020202020204" pitchFamily="34" charset="0"/>
              </a:rPr>
              <a:t>Bone Mineral Content</a:t>
            </a:r>
          </a:p>
          <a:p>
            <a:pPr algn="ctr"/>
            <a:r>
              <a:rPr lang="en-US" i="1" dirty="0">
                <a:solidFill>
                  <a:schemeClr val="tx1"/>
                </a:solidFill>
                <a:latin typeface="Avenir Next" panose="020B0503020202020204" pitchFamily="34" charset="0"/>
              </a:rPr>
              <a:t>BMI</a:t>
            </a:r>
          </a:p>
          <a:p>
            <a:pPr algn="ctr"/>
            <a:r>
              <a:rPr lang="en-US" i="1" dirty="0">
                <a:solidFill>
                  <a:schemeClr val="tx1"/>
                </a:solidFill>
                <a:latin typeface="Avenir Next" panose="020B0503020202020204" pitchFamily="34" charset="0"/>
              </a:rPr>
              <a:t>Basal Metabolic Rate</a:t>
            </a:r>
          </a:p>
          <a:p>
            <a:pPr algn="ctr"/>
            <a:r>
              <a:rPr lang="en-US" i="1" dirty="0">
                <a:solidFill>
                  <a:schemeClr val="tx1"/>
                </a:solidFill>
                <a:latin typeface="Avenir Next" panose="020B0503020202020204" pitchFamily="34" charset="0"/>
              </a:rPr>
              <a:t>Daily Energy Exp.</a:t>
            </a:r>
          </a:p>
          <a:p>
            <a:pPr algn="ctr"/>
            <a:r>
              <a:rPr lang="en-US" i="1" dirty="0">
                <a:solidFill>
                  <a:schemeClr val="tx1"/>
                </a:solidFill>
                <a:latin typeface="Avenir Next" panose="020B0503020202020204" pitchFamily="34" charset="0"/>
              </a:rPr>
              <a:t>Extracellular Water</a:t>
            </a:r>
          </a:p>
          <a:p>
            <a:pPr algn="ctr"/>
            <a:r>
              <a:rPr lang="en-US" i="1" dirty="0">
                <a:solidFill>
                  <a:schemeClr val="tx1"/>
                </a:solidFill>
                <a:latin typeface="Avenir Next" panose="020B0503020202020204" pitchFamily="34" charset="0"/>
              </a:rPr>
              <a:t>Fat Free Mass</a:t>
            </a:r>
          </a:p>
          <a:p>
            <a:pPr algn="ctr"/>
            <a:r>
              <a:rPr lang="en-US" i="1" dirty="0">
                <a:solidFill>
                  <a:schemeClr val="tx1"/>
                </a:solidFill>
                <a:latin typeface="Avenir Next" panose="020B0503020202020204" pitchFamily="34" charset="0"/>
              </a:rPr>
              <a:t>FFM Index</a:t>
            </a:r>
          </a:p>
          <a:p>
            <a:pPr algn="ctr"/>
            <a:r>
              <a:rPr lang="en-US" i="1" dirty="0">
                <a:solidFill>
                  <a:schemeClr val="tx1"/>
                </a:solidFill>
                <a:latin typeface="Avenir Next" panose="020B0503020202020204" pitchFamily="34" charset="0"/>
              </a:rPr>
              <a:t>Fat Mass Index</a:t>
            </a:r>
          </a:p>
          <a:p>
            <a:pPr algn="ctr"/>
            <a:r>
              <a:rPr lang="en-US" i="1" dirty="0">
                <a:solidFill>
                  <a:schemeClr val="tx1"/>
                </a:solidFill>
                <a:latin typeface="Avenir Next" panose="020B0503020202020204" pitchFamily="34" charset="0"/>
              </a:rPr>
              <a:t>Body Fat Percentage</a:t>
            </a:r>
          </a:p>
          <a:p>
            <a:pPr algn="ctr"/>
            <a:r>
              <a:rPr lang="en-US" i="1" dirty="0">
                <a:solidFill>
                  <a:schemeClr val="tx1"/>
                </a:solidFill>
                <a:latin typeface="Avenir Next" panose="020B0503020202020204" pitchFamily="34" charset="0"/>
              </a:rPr>
              <a:t>Body Frame</a:t>
            </a:r>
          </a:p>
          <a:p>
            <a:pPr algn="ctr"/>
            <a:r>
              <a:rPr lang="en-US" i="1" dirty="0">
                <a:solidFill>
                  <a:schemeClr val="tx1"/>
                </a:solidFill>
                <a:latin typeface="Avenir Next" panose="020B0503020202020204" pitchFamily="34" charset="0"/>
              </a:rPr>
              <a:t>Intracellular Water</a:t>
            </a:r>
          </a:p>
          <a:p>
            <a:pPr algn="ctr"/>
            <a:r>
              <a:rPr lang="en-US" i="1" dirty="0">
                <a:solidFill>
                  <a:schemeClr val="tx1"/>
                </a:solidFill>
                <a:latin typeface="Avenir Next" panose="020B0503020202020204" pitchFamily="34" charset="0"/>
              </a:rPr>
              <a:t>Lean Dry Mass</a:t>
            </a:r>
          </a:p>
          <a:p>
            <a:pPr algn="ctr"/>
            <a:r>
              <a:rPr lang="en-US" i="1" dirty="0">
                <a:solidFill>
                  <a:schemeClr val="tx1"/>
                </a:solidFill>
                <a:latin typeface="Avenir Next" panose="020B0503020202020204" pitchFamily="34" charset="0"/>
              </a:rPr>
              <a:t>Lean Soft Tissue</a:t>
            </a:r>
          </a:p>
          <a:p>
            <a:pPr algn="ctr"/>
            <a:r>
              <a:rPr lang="en-US" i="1" dirty="0">
                <a:solidFill>
                  <a:schemeClr val="tx1"/>
                </a:solidFill>
                <a:latin typeface="Avenir Next" panose="020B0503020202020204" pitchFamily="34" charset="0"/>
              </a:rPr>
              <a:t>Skeletal Muscle Mass</a:t>
            </a:r>
          </a:p>
          <a:p>
            <a:pPr algn="ctr"/>
            <a:r>
              <a:rPr lang="en-US" i="1" dirty="0">
                <a:solidFill>
                  <a:schemeClr val="tx1"/>
                </a:solidFill>
                <a:latin typeface="Avenir Next" panose="020B0503020202020204" pitchFamily="34" charset="0"/>
              </a:rPr>
              <a:t>Total Body Water</a:t>
            </a:r>
          </a:p>
        </p:txBody>
      </p:sp>
      <p:sp>
        <p:nvSpPr>
          <p:cNvPr id="12" name="Rounded Rectangle 11">
            <a:extLst>
              <a:ext uri="{FF2B5EF4-FFF2-40B4-BE49-F238E27FC236}">
                <a16:creationId xmlns:a16="http://schemas.microsoft.com/office/drawing/2014/main" id="{4AD08BA2-E7E4-05E4-8609-D37BD89C689A}"/>
              </a:ext>
            </a:extLst>
          </p:cNvPr>
          <p:cNvSpPr/>
          <p:nvPr/>
        </p:nvSpPr>
        <p:spPr>
          <a:xfrm>
            <a:off x="3231254" y="4889004"/>
            <a:ext cx="2088108" cy="82008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PAQ MVPA Zone</a:t>
            </a:r>
            <a:endParaRPr lang="en-US" i="1" dirty="0">
              <a:solidFill>
                <a:schemeClr val="tx1"/>
              </a:solidFill>
              <a:latin typeface="Avenir Next" panose="020B0503020202020204" pitchFamily="34" charset="0"/>
            </a:endParaRPr>
          </a:p>
        </p:txBody>
      </p:sp>
      <p:sp>
        <p:nvSpPr>
          <p:cNvPr id="4" name="Title 1">
            <a:extLst>
              <a:ext uri="{FF2B5EF4-FFF2-40B4-BE49-F238E27FC236}">
                <a16:creationId xmlns:a16="http://schemas.microsoft.com/office/drawing/2014/main" id="{ABC98E4F-24C1-0B18-3A6B-7670C73074DF}"/>
              </a:ext>
            </a:extLst>
          </p:cNvPr>
          <p:cNvSpPr txBox="1">
            <a:spLocks/>
          </p:cNvSpPr>
          <p:nvPr/>
        </p:nvSpPr>
        <p:spPr>
          <a:xfrm>
            <a:off x="40944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a:lstStyle>
          <a:p>
            <a:r>
              <a:rPr lang="en-US" dirty="0"/>
              <a:t>The Data: Predictor Variables</a:t>
            </a:r>
          </a:p>
        </p:txBody>
      </p:sp>
      <p:sp>
        <p:nvSpPr>
          <p:cNvPr id="2" name="Rounded Rectangle 1">
            <a:extLst>
              <a:ext uri="{FF2B5EF4-FFF2-40B4-BE49-F238E27FC236}">
                <a16:creationId xmlns:a16="http://schemas.microsoft.com/office/drawing/2014/main" id="{AC5A2EF3-226E-09CE-C989-522ABA005781}"/>
              </a:ext>
            </a:extLst>
          </p:cNvPr>
          <p:cNvSpPr/>
          <p:nvPr/>
        </p:nvSpPr>
        <p:spPr>
          <a:xfrm>
            <a:off x="491895" y="116745"/>
            <a:ext cx="2088108" cy="928046"/>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Demographics</a:t>
            </a:r>
          </a:p>
          <a:p>
            <a:pPr algn="ctr"/>
            <a:r>
              <a:rPr lang="en-US" i="1" dirty="0">
                <a:solidFill>
                  <a:schemeClr val="tx1"/>
                </a:solidFill>
                <a:latin typeface="Avenir Next" panose="020B0503020202020204" pitchFamily="34" charset="0"/>
              </a:rPr>
              <a:t>Age</a:t>
            </a:r>
          </a:p>
          <a:p>
            <a:pPr algn="ctr"/>
            <a:r>
              <a:rPr lang="en-US" i="1" dirty="0">
                <a:solidFill>
                  <a:schemeClr val="tx1"/>
                </a:solidFill>
                <a:latin typeface="Avenir Next" panose="020B0503020202020204" pitchFamily="34" charset="0"/>
              </a:rPr>
              <a:t>Sex</a:t>
            </a:r>
          </a:p>
        </p:txBody>
      </p:sp>
      <p:sp>
        <p:nvSpPr>
          <p:cNvPr id="5" name="Rounded Rectangle 4">
            <a:extLst>
              <a:ext uri="{FF2B5EF4-FFF2-40B4-BE49-F238E27FC236}">
                <a16:creationId xmlns:a16="http://schemas.microsoft.com/office/drawing/2014/main" id="{D89B4A1C-D828-8B1A-8CC5-9909C56803AB}"/>
              </a:ext>
            </a:extLst>
          </p:cNvPr>
          <p:cNvSpPr/>
          <p:nvPr/>
        </p:nvSpPr>
        <p:spPr>
          <a:xfrm>
            <a:off x="3221293" y="148686"/>
            <a:ext cx="2088108" cy="928046"/>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Internet Use</a:t>
            </a:r>
          </a:p>
          <a:p>
            <a:pPr algn="ctr"/>
            <a:r>
              <a:rPr lang="en-US" i="1" dirty="0">
                <a:solidFill>
                  <a:schemeClr val="tx1"/>
                </a:solidFill>
                <a:latin typeface="Avenir Next" panose="020B0503020202020204" pitchFamily="34" charset="0"/>
              </a:rPr>
              <a:t>Hours per Day</a:t>
            </a:r>
          </a:p>
        </p:txBody>
      </p:sp>
      <p:sp>
        <p:nvSpPr>
          <p:cNvPr id="6" name="Rounded Rectangle 5">
            <a:extLst>
              <a:ext uri="{FF2B5EF4-FFF2-40B4-BE49-F238E27FC236}">
                <a16:creationId xmlns:a16="http://schemas.microsoft.com/office/drawing/2014/main" id="{BC455C48-727D-8D14-EA3C-C8968DC6C5A9}"/>
              </a:ext>
            </a:extLst>
          </p:cNvPr>
          <p:cNvSpPr/>
          <p:nvPr/>
        </p:nvSpPr>
        <p:spPr>
          <a:xfrm>
            <a:off x="3221293" y="1152127"/>
            <a:ext cx="2088108" cy="119053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Children's Global Assessment Scale</a:t>
            </a:r>
            <a:endParaRPr lang="en-US" i="1" dirty="0">
              <a:solidFill>
                <a:schemeClr val="tx1"/>
              </a:solidFill>
              <a:latin typeface="Avenir Next" panose="020B0503020202020204" pitchFamily="34" charset="0"/>
            </a:endParaRPr>
          </a:p>
        </p:txBody>
      </p:sp>
      <p:sp>
        <p:nvSpPr>
          <p:cNvPr id="7" name="Rounded Rectangle 6">
            <a:extLst>
              <a:ext uri="{FF2B5EF4-FFF2-40B4-BE49-F238E27FC236}">
                <a16:creationId xmlns:a16="http://schemas.microsoft.com/office/drawing/2014/main" id="{DF1B6FB4-17BF-1087-5183-D579FF581D00}"/>
              </a:ext>
            </a:extLst>
          </p:cNvPr>
          <p:cNvSpPr/>
          <p:nvPr/>
        </p:nvSpPr>
        <p:spPr>
          <a:xfrm>
            <a:off x="3221293" y="3421492"/>
            <a:ext cx="2088108" cy="119053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Physical Activity Questionnaire</a:t>
            </a:r>
            <a:endParaRPr lang="en-US" i="1" dirty="0">
              <a:solidFill>
                <a:schemeClr val="tx1"/>
              </a:solidFill>
              <a:latin typeface="Avenir Next" panose="020B0503020202020204" pitchFamily="34" charset="0"/>
            </a:endParaRPr>
          </a:p>
        </p:txBody>
      </p:sp>
      <p:sp>
        <p:nvSpPr>
          <p:cNvPr id="8" name="Rounded Rectangle 7">
            <a:extLst>
              <a:ext uri="{FF2B5EF4-FFF2-40B4-BE49-F238E27FC236}">
                <a16:creationId xmlns:a16="http://schemas.microsoft.com/office/drawing/2014/main" id="{94F8661B-D95F-B226-9966-94A235CE6275}"/>
              </a:ext>
            </a:extLst>
          </p:cNvPr>
          <p:cNvSpPr/>
          <p:nvPr/>
        </p:nvSpPr>
        <p:spPr>
          <a:xfrm>
            <a:off x="3221293" y="2418052"/>
            <a:ext cx="2088108" cy="928046"/>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Sleep Disturbance Scale</a:t>
            </a:r>
            <a:endParaRPr lang="en-US" i="1" dirty="0">
              <a:solidFill>
                <a:schemeClr val="tx1"/>
              </a:solidFill>
              <a:latin typeface="Avenir Next" panose="020B0503020202020204" pitchFamily="34" charset="0"/>
            </a:endParaRPr>
          </a:p>
        </p:txBody>
      </p:sp>
      <p:sp>
        <p:nvSpPr>
          <p:cNvPr id="9" name="Rounded Rectangle 8">
            <a:extLst>
              <a:ext uri="{FF2B5EF4-FFF2-40B4-BE49-F238E27FC236}">
                <a16:creationId xmlns:a16="http://schemas.microsoft.com/office/drawing/2014/main" id="{14DC5256-92F8-B273-3D1B-CE58C9376C7B}"/>
              </a:ext>
            </a:extLst>
          </p:cNvPr>
          <p:cNvSpPr/>
          <p:nvPr/>
        </p:nvSpPr>
        <p:spPr>
          <a:xfrm>
            <a:off x="491895" y="1163060"/>
            <a:ext cx="2088108" cy="229791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Physical</a:t>
            </a:r>
          </a:p>
          <a:p>
            <a:pPr algn="ctr"/>
            <a:r>
              <a:rPr lang="en-US" i="1" dirty="0">
                <a:solidFill>
                  <a:schemeClr val="tx1"/>
                </a:solidFill>
                <a:latin typeface="Avenir Next" panose="020B0503020202020204" pitchFamily="34" charset="0"/>
              </a:rPr>
              <a:t>Height</a:t>
            </a:r>
          </a:p>
          <a:p>
            <a:pPr algn="ctr"/>
            <a:r>
              <a:rPr lang="en-US" i="1" dirty="0">
                <a:solidFill>
                  <a:schemeClr val="tx1"/>
                </a:solidFill>
                <a:latin typeface="Avenir Next" panose="020B0503020202020204" pitchFamily="34" charset="0"/>
              </a:rPr>
              <a:t>Weight</a:t>
            </a:r>
          </a:p>
          <a:p>
            <a:pPr algn="ctr"/>
            <a:r>
              <a:rPr lang="en-US" i="1" dirty="0">
                <a:solidFill>
                  <a:schemeClr val="tx1"/>
                </a:solidFill>
                <a:latin typeface="Avenir Next" panose="020B0503020202020204" pitchFamily="34" charset="0"/>
              </a:rPr>
              <a:t>BMI</a:t>
            </a:r>
          </a:p>
          <a:p>
            <a:pPr algn="ctr"/>
            <a:r>
              <a:rPr lang="en-US" i="1" dirty="0">
                <a:solidFill>
                  <a:schemeClr val="tx1"/>
                </a:solidFill>
                <a:latin typeface="Avenir Next" panose="020B0503020202020204" pitchFamily="34" charset="0"/>
              </a:rPr>
              <a:t>Waist</a:t>
            </a:r>
          </a:p>
          <a:p>
            <a:pPr algn="ctr"/>
            <a:r>
              <a:rPr lang="en-US" i="1" dirty="0">
                <a:solidFill>
                  <a:schemeClr val="tx1"/>
                </a:solidFill>
                <a:latin typeface="Avenir Next" panose="020B0503020202020204" pitchFamily="34" charset="0"/>
              </a:rPr>
              <a:t>Systolic BP</a:t>
            </a:r>
          </a:p>
          <a:p>
            <a:pPr algn="ctr"/>
            <a:r>
              <a:rPr lang="en-US" i="1" dirty="0">
                <a:solidFill>
                  <a:schemeClr val="tx1"/>
                </a:solidFill>
                <a:latin typeface="Avenir Next" panose="020B0503020202020204" pitchFamily="34" charset="0"/>
              </a:rPr>
              <a:t>Diastolic BP</a:t>
            </a:r>
          </a:p>
          <a:p>
            <a:pPr algn="ctr"/>
            <a:r>
              <a:rPr lang="en-US" i="1" dirty="0">
                <a:solidFill>
                  <a:schemeClr val="tx1"/>
                </a:solidFill>
                <a:latin typeface="Avenir Next" panose="020B0503020202020204" pitchFamily="34" charset="0"/>
              </a:rPr>
              <a:t>Heart Rate</a:t>
            </a:r>
          </a:p>
        </p:txBody>
      </p:sp>
      <p:sp>
        <p:nvSpPr>
          <p:cNvPr id="10" name="Rounded Rectangle 9">
            <a:extLst>
              <a:ext uri="{FF2B5EF4-FFF2-40B4-BE49-F238E27FC236}">
                <a16:creationId xmlns:a16="http://schemas.microsoft.com/office/drawing/2014/main" id="{D1D184BF-647C-C285-D455-D34C983C2A0E}"/>
              </a:ext>
            </a:extLst>
          </p:cNvPr>
          <p:cNvSpPr/>
          <p:nvPr/>
        </p:nvSpPr>
        <p:spPr>
          <a:xfrm>
            <a:off x="6096000" y="148686"/>
            <a:ext cx="2267234" cy="2956895"/>
          </a:xfrm>
          <a:prstGeom prst="roundRect">
            <a:avLst/>
          </a:prstGeom>
          <a:solidFill>
            <a:srgbClr val="FDEA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Fitness</a:t>
            </a:r>
          </a:p>
          <a:p>
            <a:pPr algn="ctr"/>
            <a:r>
              <a:rPr lang="en-US" i="1" dirty="0">
                <a:solidFill>
                  <a:schemeClr val="tx1"/>
                </a:solidFill>
                <a:latin typeface="Avenir Next" panose="020B0503020202020204" pitchFamily="34" charset="0"/>
              </a:rPr>
              <a:t>Endurance Time</a:t>
            </a:r>
          </a:p>
          <a:p>
            <a:pPr algn="ctr"/>
            <a:r>
              <a:rPr lang="en-US" i="1" dirty="0">
                <a:solidFill>
                  <a:schemeClr val="tx1"/>
                </a:solidFill>
                <a:latin typeface="Avenir Next" panose="020B0503020202020204" pitchFamily="34" charset="0"/>
              </a:rPr>
              <a:t>Endurance Max</a:t>
            </a:r>
          </a:p>
          <a:p>
            <a:pPr algn="ctr"/>
            <a:r>
              <a:rPr lang="en-US" i="1" dirty="0">
                <a:solidFill>
                  <a:schemeClr val="tx1"/>
                </a:solidFill>
                <a:latin typeface="Avenir Next" panose="020B0503020202020204" pitchFamily="34" charset="0"/>
              </a:rPr>
              <a:t>Curl-Up</a:t>
            </a:r>
          </a:p>
          <a:p>
            <a:pPr algn="ctr"/>
            <a:r>
              <a:rPr lang="en-US" i="1" dirty="0">
                <a:solidFill>
                  <a:schemeClr val="tx1"/>
                </a:solidFill>
                <a:latin typeface="Avenir Next" panose="020B0503020202020204" pitchFamily="34" charset="0"/>
              </a:rPr>
              <a:t>Grip Strength D</a:t>
            </a:r>
          </a:p>
          <a:p>
            <a:pPr algn="ctr"/>
            <a:r>
              <a:rPr lang="en-US" i="1" dirty="0">
                <a:solidFill>
                  <a:schemeClr val="tx1"/>
                </a:solidFill>
                <a:latin typeface="Avenir Next" panose="020B0503020202020204" pitchFamily="34" charset="0"/>
              </a:rPr>
              <a:t>Grip Strength ND</a:t>
            </a:r>
          </a:p>
          <a:p>
            <a:pPr algn="ctr"/>
            <a:r>
              <a:rPr lang="en-US" i="1" dirty="0">
                <a:solidFill>
                  <a:schemeClr val="tx1"/>
                </a:solidFill>
                <a:latin typeface="Avenir Next" panose="020B0503020202020204" pitchFamily="34" charset="0"/>
              </a:rPr>
              <a:t>Push-Up</a:t>
            </a:r>
          </a:p>
          <a:p>
            <a:pPr algn="ctr"/>
            <a:r>
              <a:rPr lang="en-US" i="1" dirty="0">
                <a:solidFill>
                  <a:schemeClr val="tx1"/>
                </a:solidFill>
                <a:latin typeface="Avenir Next" panose="020B0503020202020204" pitchFamily="34" charset="0"/>
              </a:rPr>
              <a:t>Sit &amp; Reach Left</a:t>
            </a:r>
          </a:p>
          <a:p>
            <a:pPr algn="ctr"/>
            <a:r>
              <a:rPr lang="en-US" i="1" dirty="0">
                <a:solidFill>
                  <a:schemeClr val="tx1"/>
                </a:solidFill>
                <a:latin typeface="Avenir Next" panose="020B0503020202020204" pitchFamily="34" charset="0"/>
              </a:rPr>
              <a:t>Sit &amp; Reach Right</a:t>
            </a:r>
          </a:p>
          <a:p>
            <a:pPr algn="ctr"/>
            <a:r>
              <a:rPr lang="en-US" i="1" dirty="0">
                <a:solidFill>
                  <a:schemeClr val="tx1"/>
                </a:solidFill>
                <a:latin typeface="Avenir Next" panose="020B0503020202020204" pitchFamily="34" charset="0"/>
              </a:rPr>
              <a:t>Trunk Lift</a:t>
            </a:r>
          </a:p>
        </p:txBody>
      </p:sp>
      <p:sp>
        <p:nvSpPr>
          <p:cNvPr id="11" name="Rounded Rectangle 10">
            <a:extLst>
              <a:ext uri="{FF2B5EF4-FFF2-40B4-BE49-F238E27FC236}">
                <a16:creationId xmlns:a16="http://schemas.microsoft.com/office/drawing/2014/main" id="{28CCFA46-1BC1-516E-CC12-CC66DAE2C27C}"/>
              </a:ext>
            </a:extLst>
          </p:cNvPr>
          <p:cNvSpPr/>
          <p:nvPr/>
        </p:nvSpPr>
        <p:spPr>
          <a:xfrm>
            <a:off x="6096000" y="3387875"/>
            <a:ext cx="2267234" cy="2406887"/>
          </a:xfrm>
          <a:prstGeom prst="roundRect">
            <a:avLst/>
          </a:prstGeom>
          <a:solidFill>
            <a:srgbClr val="FDEA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Fitness Zone</a:t>
            </a:r>
          </a:p>
          <a:p>
            <a:pPr algn="ctr"/>
            <a:r>
              <a:rPr lang="en-US" i="1" dirty="0">
                <a:solidFill>
                  <a:schemeClr val="tx1"/>
                </a:solidFill>
                <a:latin typeface="Avenir Next" panose="020B0503020202020204" pitchFamily="34" charset="0"/>
              </a:rPr>
              <a:t>Curl-Up</a:t>
            </a:r>
          </a:p>
          <a:p>
            <a:pPr algn="ctr"/>
            <a:r>
              <a:rPr lang="en-US" i="1" dirty="0">
                <a:solidFill>
                  <a:schemeClr val="tx1"/>
                </a:solidFill>
                <a:latin typeface="Avenir Next" panose="020B0503020202020204" pitchFamily="34" charset="0"/>
              </a:rPr>
              <a:t>Grip Strength D</a:t>
            </a:r>
          </a:p>
          <a:p>
            <a:pPr algn="ctr"/>
            <a:r>
              <a:rPr lang="en-US" i="1" dirty="0">
                <a:solidFill>
                  <a:schemeClr val="tx1"/>
                </a:solidFill>
                <a:latin typeface="Avenir Next" panose="020B0503020202020204" pitchFamily="34" charset="0"/>
              </a:rPr>
              <a:t>Grip Strength ND</a:t>
            </a:r>
          </a:p>
          <a:p>
            <a:pPr algn="ctr"/>
            <a:r>
              <a:rPr lang="en-US" i="1" dirty="0">
                <a:solidFill>
                  <a:schemeClr val="tx1"/>
                </a:solidFill>
                <a:latin typeface="Avenir Next" panose="020B0503020202020204" pitchFamily="34" charset="0"/>
              </a:rPr>
              <a:t>Push-Up</a:t>
            </a:r>
          </a:p>
          <a:p>
            <a:pPr algn="ctr"/>
            <a:r>
              <a:rPr lang="en-US" i="1" dirty="0">
                <a:solidFill>
                  <a:schemeClr val="tx1"/>
                </a:solidFill>
                <a:latin typeface="Avenir Next" panose="020B0503020202020204" pitchFamily="34" charset="0"/>
              </a:rPr>
              <a:t>Sit &amp; Reach Left</a:t>
            </a:r>
          </a:p>
          <a:p>
            <a:pPr algn="ctr"/>
            <a:r>
              <a:rPr lang="en-US" i="1" dirty="0">
                <a:solidFill>
                  <a:schemeClr val="tx1"/>
                </a:solidFill>
                <a:latin typeface="Avenir Next" panose="020B0503020202020204" pitchFamily="34" charset="0"/>
              </a:rPr>
              <a:t>Sit &amp; Reach Right</a:t>
            </a:r>
          </a:p>
          <a:p>
            <a:pPr algn="ctr"/>
            <a:r>
              <a:rPr lang="en-US" i="1" dirty="0">
                <a:solidFill>
                  <a:schemeClr val="tx1"/>
                </a:solidFill>
                <a:latin typeface="Avenir Next" panose="020B0503020202020204" pitchFamily="34" charset="0"/>
              </a:rPr>
              <a:t>Trunk Lift</a:t>
            </a:r>
          </a:p>
        </p:txBody>
      </p:sp>
      <p:sp>
        <p:nvSpPr>
          <p:cNvPr id="16" name="Down Arrow 15">
            <a:extLst>
              <a:ext uri="{FF2B5EF4-FFF2-40B4-BE49-F238E27FC236}">
                <a16:creationId xmlns:a16="http://schemas.microsoft.com/office/drawing/2014/main" id="{6970374E-C96B-5948-6127-821E07B3FD9B}"/>
              </a:ext>
            </a:extLst>
          </p:cNvPr>
          <p:cNvSpPr/>
          <p:nvPr/>
        </p:nvSpPr>
        <p:spPr>
          <a:xfrm>
            <a:off x="3988993" y="4612022"/>
            <a:ext cx="572630" cy="358870"/>
          </a:xfrm>
          <a:prstGeom prst="downArrow">
            <a:avLst/>
          </a:prstGeom>
          <a:solidFill>
            <a:schemeClr val="accent6">
              <a:lumMod val="60000"/>
              <a:lumOff val="40000"/>
            </a:schemeClr>
          </a:solidFill>
          <a:ln>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Down Arrow 16">
            <a:extLst>
              <a:ext uri="{FF2B5EF4-FFF2-40B4-BE49-F238E27FC236}">
                <a16:creationId xmlns:a16="http://schemas.microsoft.com/office/drawing/2014/main" id="{1CA54C9B-0786-27A8-4724-32C01E77A690}"/>
              </a:ext>
            </a:extLst>
          </p:cNvPr>
          <p:cNvSpPr/>
          <p:nvPr/>
        </p:nvSpPr>
        <p:spPr>
          <a:xfrm>
            <a:off x="6943302" y="3105581"/>
            <a:ext cx="572630" cy="358870"/>
          </a:xfrm>
          <a:prstGeom prst="downArrow">
            <a:avLst/>
          </a:prstGeom>
          <a:solidFill>
            <a:srgbClr val="D983E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1BF1B1E-404F-EAD3-7EEA-052443182B2C}"/>
              </a:ext>
            </a:extLst>
          </p:cNvPr>
          <p:cNvSpPr/>
          <p:nvPr/>
        </p:nvSpPr>
        <p:spPr>
          <a:xfrm>
            <a:off x="409439" y="0"/>
            <a:ext cx="11587489" cy="5794762"/>
          </a:xfrm>
          <a:prstGeom prst="rect">
            <a:avLst/>
          </a:prstGeom>
          <a:solidFill>
            <a:srgbClr val="FFFFFF">
              <a:alpha val="66667"/>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17491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xit" presetSubtype="10" fill="hold" grpId="0" nodeType="withEffect">
                                  <p:stCondLst>
                                    <p:cond delay="0"/>
                                  </p:stCondLst>
                                  <p:childTnLst>
                                    <p:animEffect transition="out" filter="randombar(horizontal)">
                                      <p:cBhvr>
                                        <p:cTn id="6" dur="3000"/>
                                        <p:tgtEl>
                                          <p:spTgt spid="15"/>
                                        </p:tgtEl>
                                      </p:cBhvr>
                                    </p:animEffect>
                                    <p:set>
                                      <p:cBhvr>
                                        <p:cTn id="7" dur="1" fill="hold">
                                          <p:stCondLst>
                                            <p:cond delay="2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CAF526-76DB-C154-D31B-B78F9B161494}"/>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2CAB6B-609C-063A-7DF2-7E7F9DCD4154}"/>
              </a:ext>
            </a:extLst>
          </p:cNvPr>
          <p:cNvSpPr>
            <a:spLocks noGrp="1"/>
          </p:cNvSpPr>
          <p:nvPr>
            <p:ph idx="1"/>
          </p:nvPr>
        </p:nvSpPr>
        <p:spPr>
          <a:xfrm>
            <a:off x="838200" y="386034"/>
            <a:ext cx="10515600" cy="4351338"/>
          </a:xfrm>
        </p:spPr>
        <p:txBody>
          <a:bodyPr>
            <a:normAutofit/>
          </a:bodyPr>
          <a:lstStyle/>
          <a:p>
            <a:pPr marL="457200" lvl="1" indent="0">
              <a:buNone/>
            </a:pPr>
            <a:endParaRPr lang="en-US" dirty="0">
              <a:latin typeface="Avenir Next" panose="020B0503020202020204" pitchFamily="34" charset="0"/>
            </a:endParaRPr>
          </a:p>
          <a:p>
            <a:pPr lvl="1"/>
            <a:r>
              <a:rPr lang="en-US" dirty="0">
                <a:latin typeface="Avenir Next" panose="020B0503020202020204" pitchFamily="34" charset="0"/>
              </a:rPr>
              <a:t>Continuous recording of accelerometer data for a single subject spanning many days.</a:t>
            </a:r>
          </a:p>
        </p:txBody>
      </p:sp>
      <p:sp>
        <p:nvSpPr>
          <p:cNvPr id="4" name="Title 1">
            <a:extLst>
              <a:ext uri="{FF2B5EF4-FFF2-40B4-BE49-F238E27FC236}">
                <a16:creationId xmlns:a16="http://schemas.microsoft.com/office/drawing/2014/main" id="{1A68F9BE-957D-68B7-8DD1-D3E3700D7A66}"/>
              </a:ext>
            </a:extLst>
          </p:cNvPr>
          <p:cNvSpPr txBox="1">
            <a:spLocks/>
          </p:cNvSpPr>
          <p:nvPr/>
        </p:nvSpPr>
        <p:spPr>
          <a:xfrm>
            <a:off x="40944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a:lstStyle>
          <a:p>
            <a:r>
              <a:rPr lang="en-US" dirty="0"/>
              <a:t>The Data: Actigraphy</a:t>
            </a:r>
          </a:p>
        </p:txBody>
      </p:sp>
      <p:pic>
        <p:nvPicPr>
          <p:cNvPr id="5" name="Picture 4" descr="A person sleeping on a pillow&#10;&#10;Description automatically generated">
            <a:extLst>
              <a:ext uri="{FF2B5EF4-FFF2-40B4-BE49-F238E27FC236}">
                <a16:creationId xmlns:a16="http://schemas.microsoft.com/office/drawing/2014/main" id="{368D4DDD-B6E3-D818-280A-C15D467F12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24415" y="0"/>
            <a:ext cx="2519505" cy="1592493"/>
          </a:xfrm>
          <a:prstGeom prst="rect">
            <a:avLst/>
          </a:prstGeom>
        </p:spPr>
      </p:pic>
      <p:pic>
        <p:nvPicPr>
          <p:cNvPr id="7" name="Picture 6" descr="A hand with a watch on it&#10;&#10;Description automatically generated">
            <a:extLst>
              <a:ext uri="{FF2B5EF4-FFF2-40B4-BE49-F238E27FC236}">
                <a16:creationId xmlns:a16="http://schemas.microsoft.com/office/drawing/2014/main" id="{89DB853D-2E0E-AACB-6E5B-15EF3ADC4F6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711597"/>
            <a:ext cx="5833812" cy="4351338"/>
          </a:xfrm>
          <a:prstGeom prst="rect">
            <a:avLst/>
          </a:prstGeom>
        </p:spPr>
      </p:pic>
      <p:grpSp>
        <p:nvGrpSpPr>
          <p:cNvPr id="19" name="Group 18">
            <a:extLst>
              <a:ext uri="{FF2B5EF4-FFF2-40B4-BE49-F238E27FC236}">
                <a16:creationId xmlns:a16="http://schemas.microsoft.com/office/drawing/2014/main" id="{7189108F-0BF2-BD19-8C79-39CB8DC27E7C}"/>
              </a:ext>
            </a:extLst>
          </p:cNvPr>
          <p:cNvGrpSpPr/>
          <p:nvPr/>
        </p:nvGrpSpPr>
        <p:grpSpPr>
          <a:xfrm>
            <a:off x="7349827" y="2561703"/>
            <a:ext cx="1564068" cy="1782014"/>
            <a:chOff x="6902448" y="2955358"/>
            <a:chExt cx="1564068" cy="1782014"/>
          </a:xfrm>
        </p:grpSpPr>
        <p:cxnSp>
          <p:nvCxnSpPr>
            <p:cNvPr id="9" name="Straight Arrow Connector 8">
              <a:extLst>
                <a:ext uri="{FF2B5EF4-FFF2-40B4-BE49-F238E27FC236}">
                  <a16:creationId xmlns:a16="http://schemas.microsoft.com/office/drawing/2014/main" id="{1DA04084-73DB-3508-2C89-02B6B4F8FD3C}"/>
                </a:ext>
              </a:extLst>
            </p:cNvPr>
            <p:cNvCxnSpPr/>
            <p:nvPr/>
          </p:nvCxnSpPr>
          <p:spPr>
            <a:xfrm flipV="1">
              <a:off x="7597392" y="2955358"/>
              <a:ext cx="0" cy="124471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0DCEC093-06A6-D947-A920-BD9E132255D7}"/>
                </a:ext>
              </a:extLst>
            </p:cNvPr>
            <p:cNvCxnSpPr>
              <a:cxnSpLocks/>
            </p:cNvCxnSpPr>
            <p:nvPr/>
          </p:nvCxnSpPr>
          <p:spPr>
            <a:xfrm flipH="1">
              <a:off x="6902448" y="4214495"/>
              <a:ext cx="694944" cy="52287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54BC964-9501-EA47-76BA-F4F9606113AB}"/>
                </a:ext>
              </a:extLst>
            </p:cNvPr>
            <p:cNvCxnSpPr>
              <a:cxnSpLocks/>
            </p:cNvCxnSpPr>
            <p:nvPr/>
          </p:nvCxnSpPr>
          <p:spPr>
            <a:xfrm>
              <a:off x="7597392" y="4214495"/>
              <a:ext cx="869124" cy="26143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7B699125-377D-F621-499A-10B3C9E3DBA0}"/>
                    </a:ext>
                  </a:extLst>
                </p:cNvPr>
                <p:cNvSpPr txBox="1"/>
                <p:nvPr/>
              </p:nvSpPr>
              <p:spPr>
                <a:xfrm>
                  <a:off x="7995460" y="4015409"/>
                  <a:ext cx="366382"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dirty="0" smtClean="0">
                            <a:latin typeface="Cambria Math" panose="02040503050406030204" pitchFamily="18" charset="0"/>
                            <a:ea typeface="Cambria Math" panose="02040503050406030204" pitchFamily="18" charset="0"/>
                          </a:rPr>
                          <m:t>𝑥</m:t>
                        </m:r>
                      </m:oMath>
                    </m:oMathPara>
                  </a14:m>
                  <a:endParaRPr lang="en-US" dirty="0">
                    <a:latin typeface="Cambria Math" panose="02040503050406030204" pitchFamily="18" charset="0"/>
                    <a:ea typeface="Cambria Math" panose="02040503050406030204" pitchFamily="18" charset="0"/>
                  </a:endParaRPr>
                </a:p>
              </p:txBody>
            </p:sp>
          </mc:Choice>
          <mc:Fallback xmlns="">
            <p:sp>
              <p:nvSpPr>
                <p:cNvPr id="16" name="TextBox 15">
                  <a:extLst>
                    <a:ext uri="{FF2B5EF4-FFF2-40B4-BE49-F238E27FC236}">
                      <a16:creationId xmlns:a16="http://schemas.microsoft.com/office/drawing/2014/main" id="{7B699125-377D-F621-499A-10B3C9E3DBA0}"/>
                    </a:ext>
                  </a:extLst>
                </p:cNvPr>
                <p:cNvSpPr txBox="1">
                  <a:spLocks noRot="1" noChangeAspect="1" noMove="1" noResize="1" noEditPoints="1" noAdjustHandles="1" noChangeArrowheads="1" noChangeShapeType="1" noTextEdit="1"/>
                </p:cNvSpPr>
                <p:nvPr/>
              </p:nvSpPr>
              <p:spPr>
                <a:xfrm>
                  <a:off x="7995460" y="4015409"/>
                  <a:ext cx="366382" cy="369332"/>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FF0DCDF1-52BC-1453-A48F-99305A469E12}"/>
                    </a:ext>
                  </a:extLst>
                </p:cNvPr>
                <p:cNvSpPr txBox="1"/>
                <p:nvPr/>
              </p:nvSpPr>
              <p:spPr>
                <a:xfrm>
                  <a:off x="6975768" y="4160548"/>
                  <a:ext cx="369781"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dirty="0" smtClean="0">
                            <a:latin typeface="Cambria Math" panose="02040503050406030204" pitchFamily="18" charset="0"/>
                            <a:ea typeface="Cambria Math" panose="02040503050406030204" pitchFamily="18" charset="0"/>
                          </a:rPr>
                          <m:t>𝑦</m:t>
                        </m:r>
                      </m:oMath>
                    </m:oMathPara>
                  </a14:m>
                  <a:endParaRPr lang="en-US" dirty="0">
                    <a:latin typeface="Cambria Math" panose="02040503050406030204" pitchFamily="18" charset="0"/>
                    <a:ea typeface="Cambria Math" panose="02040503050406030204" pitchFamily="18" charset="0"/>
                  </a:endParaRPr>
                </a:p>
              </p:txBody>
            </p:sp>
          </mc:Choice>
          <mc:Fallback xmlns="">
            <p:sp>
              <p:nvSpPr>
                <p:cNvPr id="17" name="TextBox 16">
                  <a:extLst>
                    <a:ext uri="{FF2B5EF4-FFF2-40B4-BE49-F238E27FC236}">
                      <a16:creationId xmlns:a16="http://schemas.microsoft.com/office/drawing/2014/main" id="{FF0DCDF1-52BC-1453-A48F-99305A469E12}"/>
                    </a:ext>
                  </a:extLst>
                </p:cNvPr>
                <p:cNvSpPr txBox="1">
                  <a:spLocks noRot="1" noChangeAspect="1" noMove="1" noResize="1" noEditPoints="1" noAdjustHandles="1" noChangeArrowheads="1" noChangeShapeType="1" noTextEdit="1"/>
                </p:cNvSpPr>
                <p:nvPr/>
              </p:nvSpPr>
              <p:spPr>
                <a:xfrm>
                  <a:off x="6975768" y="4160548"/>
                  <a:ext cx="369781" cy="369332"/>
                </a:xfrm>
                <a:prstGeom prst="rect">
                  <a:avLst/>
                </a:prstGeom>
                <a:blipFill>
                  <a:blip r:embed="rId6"/>
                  <a:stretch>
                    <a:fillRect b="-6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68494797-144D-6899-B74D-C65618D8C7CE}"/>
                    </a:ext>
                  </a:extLst>
                </p:cNvPr>
                <p:cNvSpPr txBox="1"/>
                <p:nvPr/>
              </p:nvSpPr>
              <p:spPr>
                <a:xfrm>
                  <a:off x="7647988" y="3393050"/>
                  <a:ext cx="29687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i="1" dirty="0" smtClean="0">
                            <a:latin typeface="Cambria Math" panose="02040503050406030204" pitchFamily="18" charset="0"/>
                            <a:ea typeface="Cambria Math" panose="02040503050406030204" pitchFamily="18" charset="0"/>
                          </a:rPr>
                          <m:t>𝑧</m:t>
                        </m:r>
                      </m:oMath>
                    </m:oMathPara>
                  </a14:m>
                  <a:endParaRPr lang="en-US" dirty="0">
                    <a:latin typeface="Cambria Math" panose="02040503050406030204" pitchFamily="18" charset="0"/>
                    <a:ea typeface="Cambria Math" panose="02040503050406030204" pitchFamily="18" charset="0"/>
                  </a:endParaRPr>
                </a:p>
              </p:txBody>
            </p:sp>
          </mc:Choice>
          <mc:Fallback xmlns="">
            <p:sp>
              <p:nvSpPr>
                <p:cNvPr id="18" name="TextBox 17">
                  <a:extLst>
                    <a:ext uri="{FF2B5EF4-FFF2-40B4-BE49-F238E27FC236}">
                      <a16:creationId xmlns:a16="http://schemas.microsoft.com/office/drawing/2014/main" id="{68494797-144D-6899-B74D-C65618D8C7CE}"/>
                    </a:ext>
                  </a:extLst>
                </p:cNvPr>
                <p:cNvSpPr txBox="1">
                  <a:spLocks noRot="1" noChangeAspect="1" noMove="1" noResize="1" noEditPoints="1" noAdjustHandles="1" noChangeArrowheads="1" noChangeShapeType="1" noTextEdit="1"/>
                </p:cNvSpPr>
                <p:nvPr/>
              </p:nvSpPr>
              <p:spPr>
                <a:xfrm>
                  <a:off x="7647988" y="3393050"/>
                  <a:ext cx="296876" cy="369332"/>
                </a:xfrm>
                <a:prstGeom prst="rect">
                  <a:avLst/>
                </a:prstGeom>
                <a:blipFill>
                  <a:blip r:embed="rId7"/>
                  <a:stretch>
                    <a:fillRect/>
                  </a:stretch>
                </a:blipFill>
              </p:spPr>
              <p:txBody>
                <a:bodyPr/>
                <a:lstStyle/>
                <a:p>
                  <a:r>
                    <a:rPr lang="en-US">
                      <a:noFill/>
                    </a:rPr>
                    <a:t> </a:t>
                  </a:r>
                </a:p>
              </p:txBody>
            </p:sp>
          </mc:Fallback>
        </mc:AlternateContent>
      </p:grpSp>
      <p:grpSp>
        <p:nvGrpSpPr>
          <p:cNvPr id="26" name="Group 25">
            <a:extLst>
              <a:ext uri="{FF2B5EF4-FFF2-40B4-BE49-F238E27FC236}">
                <a16:creationId xmlns:a16="http://schemas.microsoft.com/office/drawing/2014/main" id="{EF9CDB57-F3F4-F99B-DEC9-A364C708F765}"/>
              </a:ext>
            </a:extLst>
          </p:cNvPr>
          <p:cNvGrpSpPr/>
          <p:nvPr/>
        </p:nvGrpSpPr>
        <p:grpSpPr>
          <a:xfrm>
            <a:off x="9595383" y="3184061"/>
            <a:ext cx="1527976" cy="805543"/>
            <a:chOff x="9156191" y="3577716"/>
            <a:chExt cx="1527976" cy="805543"/>
          </a:xfrm>
        </p:grpSpPr>
        <p:cxnSp>
          <p:nvCxnSpPr>
            <p:cNvPr id="21" name="Straight Arrow Connector 20">
              <a:extLst>
                <a:ext uri="{FF2B5EF4-FFF2-40B4-BE49-F238E27FC236}">
                  <a16:creationId xmlns:a16="http://schemas.microsoft.com/office/drawing/2014/main" id="{F653E9DA-DF8C-ADAF-4332-AF24A20C02C6}"/>
                </a:ext>
              </a:extLst>
            </p:cNvPr>
            <p:cNvCxnSpPr/>
            <p:nvPr/>
          </p:nvCxnSpPr>
          <p:spPr>
            <a:xfrm flipV="1">
              <a:off x="9156192" y="3577716"/>
              <a:ext cx="1527975" cy="76749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28ACBB74-432B-DBB4-BF33-3FF939A28C8D}"/>
                </a:ext>
              </a:extLst>
            </p:cNvPr>
            <p:cNvCxnSpPr>
              <a:cxnSpLocks/>
            </p:cNvCxnSpPr>
            <p:nvPr/>
          </p:nvCxnSpPr>
          <p:spPr>
            <a:xfrm>
              <a:off x="9156191" y="4357406"/>
              <a:ext cx="1517390" cy="0"/>
            </a:xfrm>
            <a:prstGeom prst="straightConnector1">
              <a:avLst/>
            </a:prstGeom>
            <a:ln w="28575">
              <a:solidFill>
                <a:schemeClr val="tx1"/>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5" name="TextBox 24">
                  <a:extLst>
                    <a:ext uri="{FF2B5EF4-FFF2-40B4-BE49-F238E27FC236}">
                      <a16:creationId xmlns:a16="http://schemas.microsoft.com/office/drawing/2014/main" id="{D9C219F8-7026-1D73-8B38-1C7D46972A63}"/>
                    </a:ext>
                  </a:extLst>
                </p:cNvPr>
                <p:cNvSpPr txBox="1"/>
                <p:nvPr/>
              </p:nvSpPr>
              <p:spPr>
                <a:xfrm>
                  <a:off x="9613282" y="4013927"/>
                  <a:ext cx="372538"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dirty="0" smtClean="0">
                            <a:latin typeface="Cambria Math" panose="02040503050406030204" pitchFamily="18" charset="0"/>
                            <a:ea typeface="Cambria Math" panose="02040503050406030204" pitchFamily="18" charset="0"/>
                          </a:rPr>
                          <m:t>𝜃</m:t>
                        </m:r>
                      </m:oMath>
                    </m:oMathPara>
                  </a14:m>
                  <a:endParaRPr lang="en-US" dirty="0">
                    <a:latin typeface="Cambria Math" panose="02040503050406030204" pitchFamily="18" charset="0"/>
                    <a:ea typeface="Cambria Math" panose="02040503050406030204" pitchFamily="18" charset="0"/>
                  </a:endParaRPr>
                </a:p>
              </p:txBody>
            </p:sp>
          </mc:Choice>
          <mc:Fallback xmlns="">
            <p:sp>
              <p:nvSpPr>
                <p:cNvPr id="25" name="TextBox 24">
                  <a:extLst>
                    <a:ext uri="{FF2B5EF4-FFF2-40B4-BE49-F238E27FC236}">
                      <a16:creationId xmlns:a16="http://schemas.microsoft.com/office/drawing/2014/main" id="{D9C219F8-7026-1D73-8B38-1C7D46972A63}"/>
                    </a:ext>
                  </a:extLst>
                </p:cNvPr>
                <p:cNvSpPr txBox="1">
                  <a:spLocks noRot="1" noChangeAspect="1" noMove="1" noResize="1" noEditPoints="1" noAdjustHandles="1" noChangeArrowheads="1" noChangeShapeType="1" noTextEdit="1"/>
                </p:cNvSpPr>
                <p:nvPr/>
              </p:nvSpPr>
              <p:spPr>
                <a:xfrm>
                  <a:off x="9613282" y="4013927"/>
                  <a:ext cx="372538" cy="369332"/>
                </a:xfrm>
                <a:prstGeom prst="rect">
                  <a:avLst/>
                </a:prstGeom>
                <a:blipFill>
                  <a:blip r:embed="rId8"/>
                  <a:stretch>
                    <a:fillRect/>
                  </a:stretch>
                </a:blipFill>
              </p:spPr>
              <p:txBody>
                <a:bodyPr/>
                <a:lstStyle/>
                <a:p>
                  <a:r>
                    <a:rPr lang="en-US">
                      <a:noFill/>
                    </a:rPr>
                    <a:t> </a:t>
                  </a:r>
                </a:p>
              </p:txBody>
            </p:sp>
          </mc:Fallback>
        </mc:AlternateContent>
      </p:grpSp>
      <p:sp>
        <p:nvSpPr>
          <p:cNvPr id="27" name="Right Arrow 26">
            <a:extLst>
              <a:ext uri="{FF2B5EF4-FFF2-40B4-BE49-F238E27FC236}">
                <a16:creationId xmlns:a16="http://schemas.microsoft.com/office/drawing/2014/main" id="{2B52B856-9B31-5AE1-08DB-E0196756FB76}"/>
              </a:ext>
            </a:extLst>
          </p:cNvPr>
          <p:cNvSpPr/>
          <p:nvPr/>
        </p:nvSpPr>
        <p:spPr>
          <a:xfrm>
            <a:off x="5571729" y="3429000"/>
            <a:ext cx="1348573" cy="45826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34AFE3C2-FF90-0AE3-0A3E-6766C372FB1D}"/>
              </a:ext>
            </a:extLst>
          </p:cNvPr>
          <p:cNvSpPr txBox="1"/>
          <p:nvPr/>
        </p:nvSpPr>
        <p:spPr>
          <a:xfrm>
            <a:off x="7638352" y="4838385"/>
            <a:ext cx="1023037" cy="461665"/>
          </a:xfrm>
          <a:prstGeom prst="rect">
            <a:avLst/>
          </a:prstGeom>
          <a:noFill/>
        </p:spPr>
        <p:txBody>
          <a:bodyPr wrap="none" rtlCol="0">
            <a:spAutoFit/>
          </a:bodyPr>
          <a:lstStyle/>
          <a:p>
            <a:r>
              <a:rPr lang="en-US" sz="2400" dirty="0">
                <a:latin typeface="Cambria Math" panose="02040503050406030204" pitchFamily="18" charset="0"/>
                <a:ea typeface="Cambria Math" panose="02040503050406030204" pitchFamily="18" charset="0"/>
              </a:rPr>
              <a:t>ENMO</a:t>
            </a:r>
          </a:p>
        </p:txBody>
      </p:sp>
      <p:sp>
        <p:nvSpPr>
          <p:cNvPr id="29" name="Right Arrow 28">
            <a:extLst>
              <a:ext uri="{FF2B5EF4-FFF2-40B4-BE49-F238E27FC236}">
                <a16:creationId xmlns:a16="http://schemas.microsoft.com/office/drawing/2014/main" id="{83E211C9-18AA-A1A0-BB16-BF037E8226CB}"/>
              </a:ext>
            </a:extLst>
          </p:cNvPr>
          <p:cNvSpPr/>
          <p:nvPr/>
        </p:nvSpPr>
        <p:spPr>
          <a:xfrm rot="5400000">
            <a:off x="7764520" y="4262120"/>
            <a:ext cx="692356" cy="45826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Left Brace 29">
            <a:extLst>
              <a:ext uri="{FF2B5EF4-FFF2-40B4-BE49-F238E27FC236}">
                <a16:creationId xmlns:a16="http://schemas.microsoft.com/office/drawing/2014/main" id="{FB736DEF-BEB7-8BBF-B6FF-C450EA82585E}"/>
              </a:ext>
            </a:extLst>
          </p:cNvPr>
          <p:cNvSpPr/>
          <p:nvPr/>
        </p:nvSpPr>
        <p:spPr>
          <a:xfrm rot="16200000">
            <a:off x="9197628" y="3783489"/>
            <a:ext cx="353568" cy="3497898"/>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2" name="TextBox 31">
            <a:extLst>
              <a:ext uri="{FF2B5EF4-FFF2-40B4-BE49-F238E27FC236}">
                <a16:creationId xmlns:a16="http://schemas.microsoft.com/office/drawing/2014/main" id="{4656E331-8D53-9132-3E4C-DF3BDEBA7C54}"/>
              </a:ext>
            </a:extLst>
          </p:cNvPr>
          <p:cNvSpPr txBox="1"/>
          <p:nvPr/>
        </p:nvSpPr>
        <p:spPr>
          <a:xfrm>
            <a:off x="8913895" y="5268456"/>
            <a:ext cx="889987" cy="307777"/>
          </a:xfrm>
          <a:prstGeom prst="rect">
            <a:avLst/>
          </a:prstGeom>
          <a:noFill/>
        </p:spPr>
        <p:txBody>
          <a:bodyPr wrap="none" rtlCol="0">
            <a:spAutoFit/>
          </a:bodyPr>
          <a:lstStyle/>
          <a:p>
            <a:r>
              <a:rPr lang="en-US" sz="1400" dirty="0">
                <a:latin typeface="Cambria Math" panose="02040503050406030204" pitchFamily="18" charset="0"/>
                <a:ea typeface="Cambria Math" panose="02040503050406030204" pitchFamily="18" charset="0"/>
              </a:rPr>
              <a:t>5-minute</a:t>
            </a:r>
          </a:p>
        </p:txBody>
      </p:sp>
    </p:spTree>
    <p:extLst>
      <p:ext uri="{BB962C8B-B14F-4D97-AF65-F5344CB8AC3E}">
        <p14:creationId xmlns:p14="http://schemas.microsoft.com/office/powerpoint/2010/main" val="3911290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FEAB3-1548-8661-70DA-212C4D1C5BB5}"/>
              </a:ext>
            </a:extLst>
          </p:cNvPr>
          <p:cNvSpPr>
            <a:spLocks noGrp="1"/>
          </p:cNvSpPr>
          <p:nvPr>
            <p:ph type="title"/>
          </p:nvPr>
        </p:nvSpPr>
        <p:spPr/>
        <p:txBody>
          <a:bodyPr/>
          <a:lstStyle/>
          <a:p>
            <a:r>
              <a:rPr lang="en-US" dirty="0"/>
              <a:t>Data Challenges</a:t>
            </a:r>
          </a:p>
        </p:txBody>
      </p:sp>
      <p:sp>
        <p:nvSpPr>
          <p:cNvPr id="3" name="Content Placeholder 2">
            <a:extLst>
              <a:ext uri="{FF2B5EF4-FFF2-40B4-BE49-F238E27FC236}">
                <a16:creationId xmlns:a16="http://schemas.microsoft.com/office/drawing/2014/main" id="{268CA765-EAE3-FD5E-F598-4BC908FF025A}"/>
              </a:ext>
            </a:extLst>
          </p:cNvPr>
          <p:cNvSpPr>
            <a:spLocks noGrp="1"/>
          </p:cNvSpPr>
          <p:nvPr>
            <p:ph idx="1"/>
          </p:nvPr>
        </p:nvSpPr>
        <p:spPr/>
        <p:txBody>
          <a:bodyPr>
            <a:normAutofit fontScale="92500" lnSpcReduction="20000"/>
          </a:bodyPr>
          <a:lstStyle/>
          <a:p>
            <a:r>
              <a:rPr lang="en-US" dirty="0"/>
              <a:t>Constraints of Contest</a:t>
            </a:r>
          </a:p>
          <a:p>
            <a:pPr lvl="1"/>
            <a:r>
              <a:rPr lang="en-US" dirty="0"/>
              <a:t>No team members with substantial domain knowledge</a:t>
            </a:r>
          </a:p>
          <a:p>
            <a:pPr lvl="1"/>
            <a:r>
              <a:rPr lang="en-US" dirty="0"/>
              <a:t>No contact with “primary client” (Child-Mind Institute)</a:t>
            </a:r>
          </a:p>
          <a:p>
            <a:pPr lvl="1"/>
            <a:endParaRPr lang="en-US" dirty="0"/>
          </a:p>
          <a:p>
            <a:r>
              <a:rPr lang="en-US" dirty="0"/>
              <a:t>Accelerometer data</a:t>
            </a:r>
          </a:p>
          <a:p>
            <a:pPr lvl="1"/>
            <a:r>
              <a:rPr lang="en-US" dirty="0"/>
              <a:t>Time series data-&gt;Need to convert to one or more summary variables measuring activity</a:t>
            </a:r>
          </a:p>
          <a:p>
            <a:pPr lvl="1"/>
            <a:r>
              <a:rPr lang="en-US" dirty="0"/>
              <a:t>Data provided is 5-second averages-&gt;standard summary variables were not applicable.</a:t>
            </a:r>
          </a:p>
          <a:p>
            <a:pPr lvl="1"/>
            <a:endParaRPr lang="en-US" dirty="0"/>
          </a:p>
          <a:p>
            <a:r>
              <a:rPr lang="en-US" dirty="0"/>
              <a:t>Other data issues</a:t>
            </a:r>
          </a:p>
          <a:p>
            <a:pPr lvl="1"/>
            <a:r>
              <a:rPr lang="en-US" dirty="0"/>
              <a:t>Missing data</a:t>
            </a:r>
          </a:p>
          <a:p>
            <a:pPr lvl="1"/>
            <a:r>
              <a:rPr lang="en-US" dirty="0"/>
              <a:t>Inconsistencies in the data</a:t>
            </a:r>
          </a:p>
          <a:p>
            <a:pPr lvl="1"/>
            <a:endParaRPr lang="en-US" dirty="0"/>
          </a:p>
          <a:p>
            <a:pPr lvl="1"/>
            <a:endParaRPr lang="en-US" dirty="0"/>
          </a:p>
        </p:txBody>
      </p:sp>
    </p:spTree>
    <p:extLst>
      <p:ext uri="{BB962C8B-B14F-4D97-AF65-F5344CB8AC3E}">
        <p14:creationId xmlns:p14="http://schemas.microsoft.com/office/powerpoint/2010/main" val="4021751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down)">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grpId="0"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wipe(down)">
                                      <p:cBhvr>
                                        <p:cTn id="20" dur="5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wipe(down)">
                                      <p:cBhvr>
                                        <p:cTn id="25" dur="500"/>
                                        <p:tgtEl>
                                          <p:spTgt spid="3">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wipe(down)">
                                      <p:cBhvr>
                                        <p:cTn id="30" dur="500"/>
                                        <p:tgtEl>
                                          <p:spTgt spid="3">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down)">
                                      <p:cBhvr>
                                        <p:cTn id="35" dur="500"/>
                                        <p:tgtEl>
                                          <p:spTgt spid="3">
                                            <p:txEl>
                                              <p:pRg st="8" end="8"/>
                                            </p:txEl>
                                          </p:spTgt>
                                        </p:tgtEl>
                                      </p:cBhvr>
                                    </p:animEffect>
                                  </p:childTnLst>
                                </p:cTn>
                              </p:par>
                              <p:par>
                                <p:cTn id="36" presetID="22" presetClass="entr" presetSubtype="4"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down)">
                                      <p:cBhvr>
                                        <p:cTn id="38" dur="500"/>
                                        <p:tgtEl>
                                          <p:spTgt spid="3">
                                            <p:txEl>
                                              <p:pRg st="9" end="9"/>
                                            </p:txEl>
                                          </p:spTgt>
                                        </p:tgtEl>
                                      </p:cBhvr>
                                    </p:animEffect>
                                  </p:childTnLst>
                                </p:cTn>
                              </p:par>
                              <p:par>
                                <p:cTn id="39" presetID="22" presetClass="entr" presetSubtype="4"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down)">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48C8E4-E2A8-D58F-B831-6470601B5DF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5B53F4-464B-20D5-4794-DF865B0D10D2}"/>
              </a:ext>
            </a:extLst>
          </p:cNvPr>
          <p:cNvSpPr>
            <a:spLocks noGrp="1"/>
          </p:cNvSpPr>
          <p:nvPr>
            <p:ph type="title"/>
          </p:nvPr>
        </p:nvSpPr>
        <p:spPr/>
        <p:txBody>
          <a:bodyPr/>
          <a:lstStyle/>
          <a:p>
            <a:r>
              <a:rPr lang="en-US" dirty="0"/>
              <a:t>Data Challenges</a:t>
            </a:r>
          </a:p>
        </p:txBody>
      </p:sp>
      <p:sp>
        <p:nvSpPr>
          <p:cNvPr id="3" name="Content Placeholder 2">
            <a:extLst>
              <a:ext uri="{FF2B5EF4-FFF2-40B4-BE49-F238E27FC236}">
                <a16:creationId xmlns:a16="http://schemas.microsoft.com/office/drawing/2014/main" id="{4ED46AB6-98FF-BB58-65CE-FF621CBBCD54}"/>
              </a:ext>
            </a:extLst>
          </p:cNvPr>
          <p:cNvSpPr>
            <a:spLocks noGrp="1"/>
          </p:cNvSpPr>
          <p:nvPr>
            <p:ph idx="1"/>
          </p:nvPr>
        </p:nvSpPr>
        <p:spPr>
          <a:xfrm>
            <a:off x="838200" y="1825625"/>
            <a:ext cx="5295900" cy="4351338"/>
          </a:xfrm>
        </p:spPr>
        <p:txBody>
          <a:bodyPr>
            <a:normAutofit/>
          </a:bodyPr>
          <a:lstStyle/>
          <a:p>
            <a:pPr lvl="1"/>
            <a:r>
              <a:rPr lang="en-US" dirty="0"/>
              <a:t>No predictor variables showed much predictive power. </a:t>
            </a:r>
          </a:p>
          <a:p>
            <a:pPr lvl="1"/>
            <a:endParaRPr lang="en-US" dirty="0"/>
          </a:p>
          <a:p>
            <a:pPr lvl="1"/>
            <a:endParaRPr lang="en-US" dirty="0"/>
          </a:p>
          <a:p>
            <a:pPr lvl="1"/>
            <a:endParaRPr lang="en-US" dirty="0"/>
          </a:p>
          <a:p>
            <a:pPr lvl="1"/>
            <a:endParaRPr lang="en-US" dirty="0"/>
          </a:p>
          <a:p>
            <a:pPr lvl="1"/>
            <a:r>
              <a:rPr lang="en-US" dirty="0"/>
              <a:t>Sparse data for SII score 3. </a:t>
            </a:r>
          </a:p>
          <a:p>
            <a:pPr lvl="1"/>
            <a:endParaRPr lang="en-US" dirty="0"/>
          </a:p>
        </p:txBody>
      </p:sp>
      <p:pic>
        <p:nvPicPr>
          <p:cNvPr id="5" name="Picture 4" descr="A bar chart with blue rectangular bars&#10;&#10;Description automatically generated">
            <a:extLst>
              <a:ext uri="{FF2B5EF4-FFF2-40B4-BE49-F238E27FC236}">
                <a16:creationId xmlns:a16="http://schemas.microsoft.com/office/drawing/2014/main" id="{FBF8F43C-3759-9C33-361C-8DBF0E4C46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93086" y="3477659"/>
            <a:ext cx="4258617" cy="3380341"/>
          </a:xfrm>
          <a:prstGeom prst="rect">
            <a:avLst/>
          </a:prstGeom>
        </p:spPr>
      </p:pic>
      <p:pic>
        <p:nvPicPr>
          <p:cNvPr id="9" name="Picture 8" descr="A diagram of a graph&#10;&#10;Description automatically generated with medium confidence">
            <a:extLst>
              <a:ext uri="{FF2B5EF4-FFF2-40B4-BE49-F238E27FC236}">
                <a16:creationId xmlns:a16="http://schemas.microsoft.com/office/drawing/2014/main" id="{1A8E1D31-C454-B8CC-620E-FFD2D283482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3086" y="365125"/>
            <a:ext cx="4258617" cy="3212096"/>
          </a:xfrm>
          <a:prstGeom prst="rect">
            <a:avLst/>
          </a:prstGeom>
        </p:spPr>
      </p:pic>
    </p:spTree>
    <p:extLst>
      <p:ext uri="{BB962C8B-B14F-4D97-AF65-F5344CB8AC3E}">
        <p14:creationId xmlns:p14="http://schemas.microsoft.com/office/powerpoint/2010/main" val="560727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wipe(down)">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wipe(down)">
                                      <p:cBhvr>
                                        <p:cTn id="15" dur="500"/>
                                        <p:tgtEl>
                                          <p:spTgt spid="3">
                                            <p:txEl>
                                              <p:pRg st="5" end="5"/>
                                            </p:txEl>
                                          </p:spTgt>
                                        </p:tgtEl>
                                      </p:cBhvr>
                                    </p:animEffect>
                                  </p:childTnLst>
                                </p:cTn>
                              </p:par>
                              <p:par>
                                <p:cTn id="16" presetID="22" presetClass="entr" presetSubtype="4"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down)">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52374-DD8C-7F25-A2EA-53EBCBE2F4CB}"/>
              </a:ext>
            </a:extLst>
          </p:cNvPr>
          <p:cNvSpPr>
            <a:spLocks noGrp="1"/>
          </p:cNvSpPr>
          <p:nvPr>
            <p:ph type="title"/>
          </p:nvPr>
        </p:nvSpPr>
        <p:spPr/>
        <p:txBody>
          <a:bodyPr/>
          <a:lstStyle/>
          <a:p>
            <a:r>
              <a:rPr lang="en-US" dirty="0"/>
              <a:t>Modeling Process</a:t>
            </a:r>
          </a:p>
        </p:txBody>
      </p:sp>
      <p:sp>
        <p:nvSpPr>
          <p:cNvPr id="3" name="Content Placeholder 2">
            <a:extLst>
              <a:ext uri="{FF2B5EF4-FFF2-40B4-BE49-F238E27FC236}">
                <a16:creationId xmlns:a16="http://schemas.microsoft.com/office/drawing/2014/main" id="{42A190FC-4615-8EFC-7AA3-7B343F481335}"/>
              </a:ext>
            </a:extLst>
          </p:cNvPr>
          <p:cNvSpPr>
            <a:spLocks noGrp="1"/>
          </p:cNvSpPr>
          <p:nvPr>
            <p:ph idx="1"/>
          </p:nvPr>
        </p:nvSpPr>
        <p:spPr/>
        <p:txBody>
          <a:bodyPr>
            <a:normAutofit fontScale="85000" lnSpcReduction="10000"/>
          </a:bodyPr>
          <a:lstStyle/>
          <a:p>
            <a:r>
              <a:rPr lang="en-US" dirty="0"/>
              <a:t>Contest-specified evaluation: Cohen’s Kappa with quadratic weights</a:t>
            </a:r>
          </a:p>
          <a:p>
            <a:pPr lvl="1"/>
            <a:r>
              <a:rPr lang="en-US" dirty="0"/>
              <a:t>Measure of accuracy for ordinal variables</a:t>
            </a:r>
          </a:p>
          <a:p>
            <a:r>
              <a:rPr lang="en-US" dirty="0"/>
              <a:t>Imputation of missing values</a:t>
            </a:r>
          </a:p>
          <a:p>
            <a:pPr lvl="1"/>
            <a:r>
              <a:rPr lang="en-US" dirty="0"/>
              <a:t>KNN imputation of missing PCIAT question responses, for improved PCIAT total score/SII score.</a:t>
            </a:r>
          </a:p>
          <a:p>
            <a:pPr lvl="1"/>
            <a:r>
              <a:rPr lang="en-US" dirty="0"/>
              <a:t>Custom imputation for predictor variables: </a:t>
            </a:r>
          </a:p>
          <a:p>
            <a:pPr lvl="2"/>
            <a:r>
              <a:rPr lang="en-US" dirty="0"/>
              <a:t>Performance comparison of KNN vs. MICE</a:t>
            </a:r>
          </a:p>
          <a:p>
            <a:pPr lvl="2"/>
            <a:r>
              <a:rPr lang="en-US" dirty="0"/>
              <a:t>follow-up encoding of derived “zone” variables.</a:t>
            </a:r>
          </a:p>
          <a:p>
            <a:r>
              <a:rPr lang="en-US" kern="100" dirty="0">
                <a:latin typeface="Avenir Next" panose="020B0503020202020204" pitchFamily="34" charset="0"/>
                <a:ea typeface="Aptos" panose="020B0004020202020204" pitchFamily="34" charset="0"/>
                <a:cs typeface="Times New Roman" panose="02020603050405020304" pitchFamily="18" charset="0"/>
              </a:rPr>
              <a:t>Duplicate data to inflate # of SII 3’s.</a:t>
            </a:r>
          </a:p>
          <a:p>
            <a:r>
              <a:rPr lang="en-US" dirty="0"/>
              <a:t>Multiple options for prediction</a:t>
            </a:r>
          </a:p>
          <a:p>
            <a:pPr lvl="1"/>
            <a:r>
              <a:rPr lang="en-US" sz="1800" kern="100" dirty="0">
                <a:effectLst/>
                <a:latin typeface="Avenir Next" panose="020B0503020202020204" pitchFamily="34" charset="0"/>
                <a:ea typeface="Aptos" panose="020B0004020202020204" pitchFamily="34" charset="0"/>
                <a:cs typeface="Times New Roman" panose="02020603050405020304" pitchFamily="18" charset="0"/>
              </a:rPr>
              <a:t>Predict SII directly, as quantitative variable</a:t>
            </a:r>
          </a:p>
          <a:p>
            <a:pPr lvl="1"/>
            <a:r>
              <a:rPr lang="en-US" sz="1800" kern="100" dirty="0">
                <a:effectLst/>
                <a:latin typeface="Avenir Next" panose="020B0503020202020204" pitchFamily="34" charset="0"/>
                <a:ea typeface="Aptos" panose="020B0004020202020204" pitchFamily="34" charset="0"/>
                <a:cs typeface="Times New Roman" panose="02020603050405020304" pitchFamily="18" charset="0"/>
              </a:rPr>
              <a:t>Predict PCIAT and compute SII</a:t>
            </a:r>
          </a:p>
          <a:p>
            <a:pPr lvl="2"/>
            <a:r>
              <a:rPr lang="en-US" sz="1400" kern="100" dirty="0">
                <a:effectLst/>
                <a:latin typeface="Avenir Next" panose="020B0503020202020204" pitchFamily="34" charset="0"/>
                <a:ea typeface="Aptos" panose="020B0004020202020204" pitchFamily="34" charset="0"/>
                <a:cs typeface="Times New Roman" panose="02020603050405020304" pitchFamily="18" charset="0"/>
              </a:rPr>
              <a:t>Option to tweak SII bin cut-offs.</a:t>
            </a:r>
          </a:p>
          <a:p>
            <a:pPr lvl="1"/>
            <a:r>
              <a:rPr lang="en-US" sz="1800" kern="100" dirty="0">
                <a:effectLst/>
                <a:latin typeface="Avenir Next" panose="020B0503020202020204" pitchFamily="34" charset="0"/>
                <a:ea typeface="Aptos" panose="020B0004020202020204" pitchFamily="34" charset="0"/>
                <a:cs typeface="Times New Roman" panose="02020603050405020304" pitchFamily="18" charset="0"/>
              </a:rPr>
              <a:t>Ordinal classifier for SII</a:t>
            </a:r>
          </a:p>
          <a:p>
            <a:pPr lvl="1"/>
            <a:endParaRPr lang="en-US" dirty="0"/>
          </a:p>
          <a:p>
            <a:pPr lvl="1"/>
            <a:endParaRPr lang="en-US" dirty="0"/>
          </a:p>
        </p:txBody>
      </p:sp>
    </p:spTree>
    <p:extLst>
      <p:ext uri="{BB962C8B-B14F-4D97-AF65-F5344CB8AC3E}">
        <p14:creationId xmlns:p14="http://schemas.microsoft.com/office/powerpoint/2010/main" val="105088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down)">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down)">
                                      <p:cBhvr>
                                        <p:cTn id="27" dur="500"/>
                                        <p:tgtEl>
                                          <p:spTgt spid="3">
                                            <p:txEl>
                                              <p:pRg st="4" end="4"/>
                                            </p:txEl>
                                          </p:spTgt>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wipe(down)">
                                      <p:cBhvr>
                                        <p:cTn id="30" dur="500"/>
                                        <p:tgtEl>
                                          <p:spTgt spid="3">
                                            <p:txEl>
                                              <p:pRg st="5" end="5"/>
                                            </p:txEl>
                                          </p:spTgt>
                                        </p:tgtEl>
                                      </p:cBhvr>
                                    </p:animEffect>
                                  </p:childTnLst>
                                </p:cTn>
                              </p:par>
                              <p:par>
                                <p:cTn id="31" presetID="22" presetClass="entr" presetSubtype="4" fill="hold" grpId="0"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wipe(down)">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grpId="0"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wipe(down)">
                                      <p:cBhvr>
                                        <p:cTn id="38" dur="500"/>
                                        <p:tgtEl>
                                          <p:spTgt spid="3">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4"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wipe(down)">
                                      <p:cBhvr>
                                        <p:cTn id="43" dur="500"/>
                                        <p:tgtEl>
                                          <p:spTgt spid="3">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4" fill="hold" grpId="0" nodeType="clickEffect">
                                  <p:stCondLst>
                                    <p:cond delay="0"/>
                                  </p:stCondLst>
                                  <p:childTnLst>
                                    <p:set>
                                      <p:cBhvr>
                                        <p:cTn id="47" dur="1" fill="hold">
                                          <p:stCondLst>
                                            <p:cond delay="0"/>
                                          </p:stCondLst>
                                        </p:cTn>
                                        <p:tgtEl>
                                          <p:spTgt spid="3">
                                            <p:txEl>
                                              <p:pRg st="9" end="9"/>
                                            </p:txEl>
                                          </p:spTgt>
                                        </p:tgtEl>
                                        <p:attrNameLst>
                                          <p:attrName>style.visibility</p:attrName>
                                        </p:attrNameLst>
                                      </p:cBhvr>
                                      <p:to>
                                        <p:strVal val="visible"/>
                                      </p:to>
                                    </p:set>
                                    <p:animEffect transition="in" filter="wipe(down)">
                                      <p:cBhvr>
                                        <p:cTn id="48" dur="500"/>
                                        <p:tgtEl>
                                          <p:spTgt spid="3">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4" fill="hold" grpId="0" nodeType="clickEffect">
                                  <p:stCondLst>
                                    <p:cond delay="0"/>
                                  </p:stCondLst>
                                  <p:childTnLst>
                                    <p:set>
                                      <p:cBhvr>
                                        <p:cTn id="52" dur="1" fill="hold">
                                          <p:stCondLst>
                                            <p:cond delay="0"/>
                                          </p:stCondLst>
                                        </p:cTn>
                                        <p:tgtEl>
                                          <p:spTgt spid="3">
                                            <p:txEl>
                                              <p:pRg st="10" end="10"/>
                                            </p:txEl>
                                          </p:spTgt>
                                        </p:tgtEl>
                                        <p:attrNameLst>
                                          <p:attrName>style.visibility</p:attrName>
                                        </p:attrNameLst>
                                      </p:cBhvr>
                                      <p:to>
                                        <p:strVal val="visible"/>
                                      </p:to>
                                    </p:set>
                                    <p:animEffect transition="in" filter="wipe(down)">
                                      <p:cBhvr>
                                        <p:cTn id="53" dur="500"/>
                                        <p:tgtEl>
                                          <p:spTgt spid="3">
                                            <p:txEl>
                                              <p:pRg st="10" end="10"/>
                                            </p:txEl>
                                          </p:spTgt>
                                        </p:tgtEl>
                                      </p:cBhvr>
                                    </p:animEffect>
                                  </p:childTnLst>
                                </p:cTn>
                              </p:par>
                              <p:par>
                                <p:cTn id="54" presetID="22" presetClass="entr" presetSubtype="4" fill="hold" grpId="0" nodeType="withEffect">
                                  <p:stCondLst>
                                    <p:cond delay="0"/>
                                  </p:stCondLst>
                                  <p:childTnLst>
                                    <p:set>
                                      <p:cBhvr>
                                        <p:cTn id="55" dur="1" fill="hold">
                                          <p:stCondLst>
                                            <p:cond delay="0"/>
                                          </p:stCondLst>
                                        </p:cTn>
                                        <p:tgtEl>
                                          <p:spTgt spid="3">
                                            <p:txEl>
                                              <p:pRg st="11" end="11"/>
                                            </p:txEl>
                                          </p:spTgt>
                                        </p:tgtEl>
                                        <p:attrNameLst>
                                          <p:attrName>style.visibility</p:attrName>
                                        </p:attrNameLst>
                                      </p:cBhvr>
                                      <p:to>
                                        <p:strVal val="visible"/>
                                      </p:to>
                                    </p:set>
                                    <p:animEffect transition="in" filter="wipe(down)">
                                      <p:cBhvr>
                                        <p:cTn id="56" dur="500"/>
                                        <p:tgtEl>
                                          <p:spTgt spid="3">
                                            <p:txEl>
                                              <p:pRg st="11" end="11"/>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grpId="0" nodeType="clickEffect">
                                  <p:stCondLst>
                                    <p:cond delay="0"/>
                                  </p:stCondLst>
                                  <p:childTnLst>
                                    <p:set>
                                      <p:cBhvr>
                                        <p:cTn id="60" dur="1" fill="hold">
                                          <p:stCondLst>
                                            <p:cond delay="0"/>
                                          </p:stCondLst>
                                        </p:cTn>
                                        <p:tgtEl>
                                          <p:spTgt spid="3">
                                            <p:txEl>
                                              <p:pRg st="12" end="12"/>
                                            </p:txEl>
                                          </p:spTgt>
                                        </p:tgtEl>
                                        <p:attrNameLst>
                                          <p:attrName>style.visibility</p:attrName>
                                        </p:attrNameLst>
                                      </p:cBhvr>
                                      <p:to>
                                        <p:strVal val="visible"/>
                                      </p:to>
                                    </p:set>
                                    <p:animEffect transition="in" filter="wipe(down)">
                                      <p:cBhvr>
                                        <p:cTn id="61"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B8146-AD20-83FE-80DC-8FD5D0E9AF3E}"/>
              </a:ext>
            </a:extLst>
          </p:cNvPr>
          <p:cNvSpPr>
            <a:spLocks noGrp="1"/>
          </p:cNvSpPr>
          <p:nvPr>
            <p:ph type="title"/>
          </p:nvPr>
        </p:nvSpPr>
        <p:spPr/>
        <p:txBody>
          <a:bodyPr/>
          <a:lstStyle/>
          <a:p>
            <a:r>
              <a:rPr lang="en-US" dirty="0"/>
              <a:t>Final Results	</a:t>
            </a:r>
          </a:p>
        </p:txBody>
      </p:sp>
      <p:sp>
        <p:nvSpPr>
          <p:cNvPr id="3" name="Content Placeholder 2">
            <a:extLst>
              <a:ext uri="{FF2B5EF4-FFF2-40B4-BE49-F238E27FC236}">
                <a16:creationId xmlns:a16="http://schemas.microsoft.com/office/drawing/2014/main" id="{F59EDBE0-6C6D-A221-08E7-6D21BF71AC16}"/>
              </a:ext>
            </a:extLst>
          </p:cNvPr>
          <p:cNvSpPr>
            <a:spLocks noGrp="1"/>
          </p:cNvSpPr>
          <p:nvPr>
            <p:ph idx="1"/>
          </p:nvPr>
        </p:nvSpPr>
        <p:spPr/>
        <p:txBody>
          <a:bodyPr/>
          <a:lstStyle/>
          <a:p>
            <a:r>
              <a:rPr lang="en-US" dirty="0"/>
              <a:t>Say something here about the models that rose to the top and the performance of those models.</a:t>
            </a:r>
          </a:p>
        </p:txBody>
      </p:sp>
    </p:spTree>
    <p:extLst>
      <p:ext uri="{BB962C8B-B14F-4D97-AF65-F5344CB8AC3E}">
        <p14:creationId xmlns:p14="http://schemas.microsoft.com/office/powerpoint/2010/main" val="8948105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close-up of a newspaper&#10;&#10;Description automatically generated">
            <a:extLst>
              <a:ext uri="{FF2B5EF4-FFF2-40B4-BE49-F238E27FC236}">
                <a16:creationId xmlns:a16="http://schemas.microsoft.com/office/drawing/2014/main" id="{A90DF1D5-859D-66FF-0F0D-1FE5393274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628927">
            <a:off x="1461677" y="395586"/>
            <a:ext cx="4548286" cy="6066827"/>
          </a:xfrm>
          <a:prstGeom prst="rect">
            <a:avLst/>
          </a:prstGeom>
        </p:spPr>
      </p:pic>
      <p:pic>
        <p:nvPicPr>
          <p:cNvPr id="16" name="Picture 15" descr="A paper with text and images&#10;&#10;Description automatically generated with medium confidence">
            <a:extLst>
              <a:ext uri="{FF2B5EF4-FFF2-40B4-BE49-F238E27FC236}">
                <a16:creationId xmlns:a16="http://schemas.microsoft.com/office/drawing/2014/main" id="{E83888D3-AF62-A0DF-4814-54673DC3BF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33927">
            <a:off x="4493495" y="333716"/>
            <a:ext cx="4848301" cy="6858000"/>
          </a:xfrm>
          <a:prstGeom prst="rect">
            <a:avLst/>
          </a:prstGeom>
        </p:spPr>
      </p:pic>
      <p:sp>
        <p:nvSpPr>
          <p:cNvPr id="2" name="Title 1">
            <a:extLst>
              <a:ext uri="{FF2B5EF4-FFF2-40B4-BE49-F238E27FC236}">
                <a16:creationId xmlns:a16="http://schemas.microsoft.com/office/drawing/2014/main" id="{082A0A8A-750B-384A-4A71-E4A89A15421C}"/>
              </a:ext>
            </a:extLst>
          </p:cNvPr>
          <p:cNvSpPr>
            <a:spLocks noGrp="1"/>
          </p:cNvSpPr>
          <p:nvPr>
            <p:ph type="title"/>
          </p:nvPr>
        </p:nvSpPr>
        <p:spPr>
          <a:xfrm>
            <a:off x="409440" y="5532437"/>
            <a:ext cx="10515600" cy="1325563"/>
          </a:xfrm>
        </p:spPr>
        <p:txBody>
          <a:bodyPr/>
          <a:lstStyle/>
          <a:p>
            <a:r>
              <a:rPr lang="en-US" dirty="0">
                <a:latin typeface="Avenir Next" panose="020B0503020202020204" pitchFamily="34" charset="0"/>
              </a:rPr>
              <a:t>The Problem</a:t>
            </a:r>
          </a:p>
        </p:txBody>
      </p:sp>
      <p:pic>
        <p:nvPicPr>
          <p:cNvPr id="8" name="Picture 7" descr="A child sitting on a couch holding a tablet&#10;&#10;Description automatically generated">
            <a:extLst>
              <a:ext uri="{FF2B5EF4-FFF2-40B4-BE49-F238E27FC236}">
                <a16:creationId xmlns:a16="http://schemas.microsoft.com/office/drawing/2014/main" id="{1038F0E8-63C7-2FE1-B755-C9709A0EB90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69958" y="1171186"/>
            <a:ext cx="10049806" cy="6706239"/>
          </a:xfrm>
          <a:prstGeom prst="rect">
            <a:avLst/>
          </a:prstGeom>
        </p:spPr>
      </p:pic>
    </p:spTree>
    <p:extLst>
      <p:ext uri="{BB962C8B-B14F-4D97-AF65-F5344CB8AC3E}">
        <p14:creationId xmlns:p14="http://schemas.microsoft.com/office/powerpoint/2010/main" val="3447924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accel="50000" decel="5000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ppt_x"/>
                                          </p:val>
                                        </p:tav>
                                        <p:tav tm="100000">
                                          <p:val>
                                            <p:strVal val="#ppt_x"/>
                                          </p:val>
                                        </p:tav>
                                      </p:tavLst>
                                    </p:anim>
                                    <p:anim calcmode="lin" valueType="num">
                                      <p:cBhvr additive="base">
                                        <p:cTn id="8" dur="10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accel="50000" decel="50000"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1000" fill="hold"/>
                                        <p:tgtEl>
                                          <p:spTgt spid="16"/>
                                        </p:tgtEl>
                                        <p:attrNameLst>
                                          <p:attrName>ppt_x</p:attrName>
                                        </p:attrNameLst>
                                      </p:cBhvr>
                                      <p:tavLst>
                                        <p:tav tm="0">
                                          <p:val>
                                            <p:strVal val="#ppt_x"/>
                                          </p:val>
                                        </p:tav>
                                        <p:tav tm="100000">
                                          <p:val>
                                            <p:strVal val="#ppt_x"/>
                                          </p:val>
                                        </p:tav>
                                      </p:tavLst>
                                    </p:anim>
                                    <p:anim calcmode="lin" valueType="num">
                                      <p:cBhvr additive="base">
                                        <p:cTn id="14" dur="1000" fill="hold"/>
                                        <p:tgtEl>
                                          <p:spTgt spid="16"/>
                                        </p:tgtEl>
                                        <p:attrNameLst>
                                          <p:attrName>ppt_y</p:attrName>
                                        </p:attrNameLst>
                                      </p:cBhvr>
                                      <p:tavLst>
                                        <p:tav tm="0">
                                          <p:val>
                                            <p:strVal val="1+#ppt_h/2"/>
                                          </p:val>
                                        </p:tav>
                                        <p:tav tm="100000">
                                          <p:val>
                                            <p:strVal val="#ppt_y"/>
                                          </p:val>
                                        </p:tav>
                                      </p:tavLst>
                                    </p:anim>
                                  </p:childTnLst>
                                </p:cTn>
                              </p:par>
                              <p:par>
                                <p:cTn id="15" presetID="9" presetClass="emph" presetSubtype="0" nodeType="withEffect">
                                  <p:stCondLst>
                                    <p:cond delay="0"/>
                                  </p:stCondLst>
                                  <p:childTnLst>
                                    <p:set>
                                      <p:cBhvr>
                                        <p:cTn id="16" dur="indefinite"/>
                                        <p:tgtEl>
                                          <p:spTgt spid="20"/>
                                        </p:tgtEl>
                                        <p:attrNameLst>
                                          <p:attrName>style.opacity</p:attrName>
                                        </p:attrNameLst>
                                      </p:cBhvr>
                                      <p:to>
                                        <p:strVal val="0.5"/>
                                      </p:to>
                                    </p:set>
                                    <p:animEffect filter="image" prLst="opacity: 0.5">
                                      <p:cBhvr rctx="IE">
                                        <p:cTn id="17" dur="indefinite"/>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55" presetClass="exit" presetSubtype="0" fill="hold" nodeType="clickEffect">
                                  <p:stCondLst>
                                    <p:cond delay="0"/>
                                  </p:stCondLst>
                                  <p:childTnLst>
                                    <p:anim calcmode="lin" valueType="num">
                                      <p:cBhvr>
                                        <p:cTn id="21" dur="500"/>
                                        <p:tgtEl>
                                          <p:spTgt spid="20"/>
                                        </p:tgtEl>
                                        <p:attrNameLst>
                                          <p:attrName>ppt_w</p:attrName>
                                        </p:attrNameLst>
                                      </p:cBhvr>
                                      <p:tavLst>
                                        <p:tav tm="0">
                                          <p:val>
                                            <p:strVal val="ppt_w"/>
                                          </p:val>
                                        </p:tav>
                                        <p:tav tm="100000">
                                          <p:val>
                                            <p:strVal val="ppt_w*0.70"/>
                                          </p:val>
                                        </p:tav>
                                      </p:tavLst>
                                    </p:anim>
                                    <p:anim calcmode="lin" valueType="num">
                                      <p:cBhvr>
                                        <p:cTn id="22" dur="500"/>
                                        <p:tgtEl>
                                          <p:spTgt spid="20"/>
                                        </p:tgtEl>
                                        <p:attrNameLst>
                                          <p:attrName>ppt_h</p:attrName>
                                        </p:attrNameLst>
                                      </p:cBhvr>
                                      <p:tavLst>
                                        <p:tav tm="0">
                                          <p:val>
                                            <p:strVal val="ppt_h"/>
                                          </p:val>
                                        </p:tav>
                                        <p:tav tm="100000">
                                          <p:val>
                                            <p:strVal val="ppt_h"/>
                                          </p:val>
                                        </p:tav>
                                      </p:tavLst>
                                    </p:anim>
                                    <p:animEffect transition="out" filter="fade">
                                      <p:cBhvr>
                                        <p:cTn id="23" dur="500"/>
                                        <p:tgtEl>
                                          <p:spTgt spid="20"/>
                                        </p:tgtEl>
                                      </p:cBhvr>
                                    </p:animEffect>
                                    <p:set>
                                      <p:cBhvr>
                                        <p:cTn id="24" dur="1" fill="hold">
                                          <p:stCondLst>
                                            <p:cond delay="499"/>
                                          </p:stCondLst>
                                        </p:cTn>
                                        <p:tgtEl>
                                          <p:spTgt spid="20"/>
                                        </p:tgtEl>
                                        <p:attrNameLst>
                                          <p:attrName>style.visibility</p:attrName>
                                        </p:attrNameLst>
                                      </p:cBhvr>
                                      <p:to>
                                        <p:strVal val="hidden"/>
                                      </p:to>
                                    </p:set>
                                  </p:childTnLst>
                                </p:cTn>
                              </p:par>
                              <p:par>
                                <p:cTn id="25" presetID="55" presetClass="exit" presetSubtype="0" fill="hold" nodeType="withEffect">
                                  <p:stCondLst>
                                    <p:cond delay="0"/>
                                  </p:stCondLst>
                                  <p:childTnLst>
                                    <p:anim calcmode="lin" valueType="num">
                                      <p:cBhvr>
                                        <p:cTn id="26" dur="500"/>
                                        <p:tgtEl>
                                          <p:spTgt spid="8"/>
                                        </p:tgtEl>
                                        <p:attrNameLst>
                                          <p:attrName>ppt_w</p:attrName>
                                        </p:attrNameLst>
                                      </p:cBhvr>
                                      <p:tavLst>
                                        <p:tav tm="0">
                                          <p:val>
                                            <p:strVal val="ppt_w"/>
                                          </p:val>
                                        </p:tav>
                                        <p:tav tm="100000">
                                          <p:val>
                                            <p:strVal val="ppt_w*0.70"/>
                                          </p:val>
                                        </p:tav>
                                      </p:tavLst>
                                    </p:anim>
                                    <p:anim calcmode="lin" valueType="num">
                                      <p:cBhvr>
                                        <p:cTn id="27" dur="500"/>
                                        <p:tgtEl>
                                          <p:spTgt spid="8"/>
                                        </p:tgtEl>
                                        <p:attrNameLst>
                                          <p:attrName>ppt_h</p:attrName>
                                        </p:attrNameLst>
                                      </p:cBhvr>
                                      <p:tavLst>
                                        <p:tav tm="0">
                                          <p:val>
                                            <p:strVal val="ppt_h"/>
                                          </p:val>
                                        </p:tav>
                                        <p:tav tm="100000">
                                          <p:val>
                                            <p:strVal val="ppt_h"/>
                                          </p:val>
                                        </p:tav>
                                      </p:tavLst>
                                    </p:anim>
                                    <p:animEffect transition="out" filter="fade">
                                      <p:cBhvr>
                                        <p:cTn id="28" dur="500"/>
                                        <p:tgtEl>
                                          <p:spTgt spid="8"/>
                                        </p:tgtEl>
                                      </p:cBhvr>
                                    </p:animEffect>
                                    <p:set>
                                      <p:cBhvr>
                                        <p:cTn id="29" dur="1" fill="hold">
                                          <p:stCondLst>
                                            <p:cond delay="499"/>
                                          </p:stCondLst>
                                        </p:cTn>
                                        <p:tgtEl>
                                          <p:spTgt spid="8"/>
                                        </p:tgtEl>
                                        <p:attrNameLst>
                                          <p:attrName>style.visibility</p:attrName>
                                        </p:attrNameLst>
                                      </p:cBhvr>
                                      <p:to>
                                        <p:strVal val="hidden"/>
                                      </p:to>
                                    </p:set>
                                  </p:childTnLst>
                                </p:cTn>
                              </p:par>
                              <p:par>
                                <p:cTn id="30" presetID="55" presetClass="exit" presetSubtype="0" fill="hold" nodeType="withEffect">
                                  <p:stCondLst>
                                    <p:cond delay="0"/>
                                  </p:stCondLst>
                                  <p:childTnLst>
                                    <p:anim calcmode="lin" valueType="num">
                                      <p:cBhvr>
                                        <p:cTn id="31" dur="500"/>
                                        <p:tgtEl>
                                          <p:spTgt spid="16"/>
                                        </p:tgtEl>
                                        <p:attrNameLst>
                                          <p:attrName>ppt_w</p:attrName>
                                        </p:attrNameLst>
                                      </p:cBhvr>
                                      <p:tavLst>
                                        <p:tav tm="0">
                                          <p:val>
                                            <p:strVal val="ppt_w"/>
                                          </p:val>
                                        </p:tav>
                                        <p:tav tm="100000">
                                          <p:val>
                                            <p:strVal val="ppt_w*0.70"/>
                                          </p:val>
                                        </p:tav>
                                      </p:tavLst>
                                    </p:anim>
                                    <p:anim calcmode="lin" valueType="num">
                                      <p:cBhvr>
                                        <p:cTn id="32" dur="500"/>
                                        <p:tgtEl>
                                          <p:spTgt spid="16"/>
                                        </p:tgtEl>
                                        <p:attrNameLst>
                                          <p:attrName>ppt_h</p:attrName>
                                        </p:attrNameLst>
                                      </p:cBhvr>
                                      <p:tavLst>
                                        <p:tav tm="0">
                                          <p:val>
                                            <p:strVal val="ppt_h"/>
                                          </p:val>
                                        </p:tav>
                                        <p:tav tm="100000">
                                          <p:val>
                                            <p:strVal val="ppt_h"/>
                                          </p:val>
                                        </p:tav>
                                      </p:tavLst>
                                    </p:anim>
                                    <p:animEffect transition="out" filter="fade">
                                      <p:cBhvr>
                                        <p:cTn id="33" dur="500"/>
                                        <p:tgtEl>
                                          <p:spTgt spid="16"/>
                                        </p:tgtEl>
                                      </p:cBhvr>
                                    </p:animEffect>
                                    <p:set>
                                      <p:cBhvr>
                                        <p:cTn id="34" dur="1" fill="hold">
                                          <p:stCondLst>
                                            <p:cond delay="49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F4CFF0-563C-30FA-90C6-C8573F991DAA}"/>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CA952F5-8B75-FAA4-E89C-86157866ED75}"/>
              </a:ext>
            </a:extLst>
          </p:cNvPr>
          <p:cNvSpPr>
            <a:spLocks noGrp="1"/>
          </p:cNvSpPr>
          <p:nvPr>
            <p:ph idx="1"/>
          </p:nvPr>
        </p:nvSpPr>
        <p:spPr>
          <a:xfrm>
            <a:off x="3165428" y="5881699"/>
            <a:ext cx="8132928" cy="1222375"/>
          </a:xfrm>
        </p:spPr>
        <p:txBody>
          <a:bodyPr/>
          <a:lstStyle/>
          <a:p>
            <a:pPr marL="0" indent="0">
              <a:buNone/>
            </a:pPr>
            <a:r>
              <a:rPr lang="en-US" dirty="0">
                <a:solidFill>
                  <a:srgbClr val="2E3133"/>
                </a:solidFill>
              </a:rPr>
              <a:t>Identify early signs of problematic internet use based on physical activity and fitness data.</a:t>
            </a:r>
            <a:endParaRPr lang="en-US" dirty="0">
              <a:solidFill>
                <a:srgbClr val="2E3133"/>
              </a:solidFill>
              <a:effectLst/>
              <a:latin typeface="Avenir Next" panose="020B0503020202020204" pitchFamily="34" charset="0"/>
            </a:endParaRPr>
          </a:p>
        </p:txBody>
      </p:sp>
      <p:pic>
        <p:nvPicPr>
          <p:cNvPr id="6" name="Picture 5" descr="A child running through a field&#10;&#10;Description automatically generated">
            <a:extLst>
              <a:ext uri="{FF2B5EF4-FFF2-40B4-BE49-F238E27FC236}">
                <a16:creationId xmlns:a16="http://schemas.microsoft.com/office/drawing/2014/main" id="{D192FD3E-0AA3-237E-C2E6-F247A3EFD4B1}"/>
              </a:ext>
            </a:extLst>
          </p:cNvPr>
          <p:cNvPicPr>
            <a:picLocks noChangeAspect="1"/>
          </p:cNvPicPr>
          <p:nvPr/>
        </p:nvPicPr>
        <p:blipFill>
          <a:blip r:embed="rId3">
            <a:extLst>
              <a:ext uri="{28A0092B-C50C-407E-A947-70E740481C1C}">
                <a14:useLocalDpi xmlns:a14="http://schemas.microsoft.com/office/drawing/2010/main" val="0"/>
              </a:ext>
            </a:extLst>
          </a:blip>
          <a:srcRect l="19943" t="30810" r="17693" b="9550"/>
          <a:stretch/>
        </p:blipFill>
        <p:spPr>
          <a:xfrm rot="21348648">
            <a:off x="7764147" y="644568"/>
            <a:ext cx="3271220" cy="4687334"/>
          </a:xfrm>
          <a:prstGeom prst="rect">
            <a:avLst/>
          </a:prstGeom>
        </p:spPr>
      </p:pic>
      <p:pic>
        <p:nvPicPr>
          <p:cNvPr id="8" name="Picture 7" descr="A questionnaire with a list of exercise program&#10;&#10;Description automatically generated">
            <a:extLst>
              <a:ext uri="{FF2B5EF4-FFF2-40B4-BE49-F238E27FC236}">
                <a16:creationId xmlns:a16="http://schemas.microsoft.com/office/drawing/2014/main" id="{C71D2F8E-A841-19ED-3B47-F01E89E5ABF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697725">
            <a:off x="1486849" y="751117"/>
            <a:ext cx="3530124" cy="4294985"/>
          </a:xfrm>
          <a:prstGeom prst="rect">
            <a:avLst/>
          </a:prstGeom>
        </p:spPr>
      </p:pic>
      <p:sp>
        <p:nvSpPr>
          <p:cNvPr id="9" name="Title 1">
            <a:extLst>
              <a:ext uri="{FF2B5EF4-FFF2-40B4-BE49-F238E27FC236}">
                <a16:creationId xmlns:a16="http://schemas.microsoft.com/office/drawing/2014/main" id="{9644923F-782C-732B-ACE2-F5E169679364}"/>
              </a:ext>
            </a:extLst>
          </p:cNvPr>
          <p:cNvSpPr txBox="1">
            <a:spLocks/>
          </p:cNvSpPr>
          <p:nvPr/>
        </p:nvSpPr>
        <p:spPr>
          <a:xfrm>
            <a:off x="40944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a:lstStyle>
          <a:p>
            <a:r>
              <a:rPr lang="en-US" dirty="0"/>
              <a:t>The Goal</a:t>
            </a:r>
          </a:p>
        </p:txBody>
      </p:sp>
      <p:pic>
        <p:nvPicPr>
          <p:cNvPr id="13" name="Picture 12" descr="A logo for a child mind institute&#10;&#10;Description automatically generated">
            <a:extLst>
              <a:ext uri="{FF2B5EF4-FFF2-40B4-BE49-F238E27FC236}">
                <a16:creationId xmlns:a16="http://schemas.microsoft.com/office/drawing/2014/main" id="{3CCB9C4A-36F5-6F95-8303-3701EE7E7754}"/>
              </a:ext>
            </a:extLst>
          </p:cNvPr>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209800" y="1922474"/>
            <a:ext cx="7772400" cy="5181600"/>
          </a:xfrm>
          <a:prstGeom prst="rect">
            <a:avLst/>
          </a:prstGeom>
        </p:spPr>
      </p:pic>
    </p:spTree>
    <p:extLst>
      <p:ext uri="{BB962C8B-B14F-4D97-AF65-F5344CB8AC3E}">
        <p14:creationId xmlns:p14="http://schemas.microsoft.com/office/powerpoint/2010/main" val="867780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wipe(left)">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dissolve">
                                      <p:cBhvr>
                                        <p:cTn id="22" dur="500"/>
                                        <p:tgtEl>
                                          <p:spTgt spid="13"/>
                                        </p:tgtEl>
                                      </p:cBhvr>
                                    </p:animEffect>
                                  </p:childTnLst>
                                </p:cTn>
                              </p:par>
                              <p:par>
                                <p:cTn id="23" presetID="9" presetClass="emph" presetSubtype="0" nodeType="withEffect">
                                  <p:stCondLst>
                                    <p:cond delay="0"/>
                                  </p:stCondLst>
                                  <p:childTnLst>
                                    <p:set>
                                      <p:cBhvr>
                                        <p:cTn id="24" dur="indefinite"/>
                                        <p:tgtEl>
                                          <p:spTgt spid="8"/>
                                        </p:tgtEl>
                                        <p:attrNameLst>
                                          <p:attrName>style.opacity</p:attrName>
                                        </p:attrNameLst>
                                      </p:cBhvr>
                                      <p:to>
                                        <p:strVal val="0.5"/>
                                      </p:to>
                                    </p:set>
                                    <p:animEffect filter="image" prLst="opacity: 0.5">
                                      <p:cBhvr rctx="IE">
                                        <p:cTn id="25" dur="indefinite"/>
                                        <p:tgtEl>
                                          <p:spTgt spid="8"/>
                                        </p:tgtEl>
                                      </p:cBhvr>
                                    </p:animEffect>
                                  </p:childTnLst>
                                </p:cTn>
                              </p:par>
                              <p:par>
                                <p:cTn id="26" presetID="9" presetClass="emph" presetSubtype="0" nodeType="withEffect">
                                  <p:stCondLst>
                                    <p:cond delay="0"/>
                                  </p:stCondLst>
                                  <p:childTnLst>
                                    <p:set>
                                      <p:cBhvr>
                                        <p:cTn id="27" dur="indefinite"/>
                                        <p:tgtEl>
                                          <p:spTgt spid="6"/>
                                        </p:tgtEl>
                                        <p:attrNameLst>
                                          <p:attrName>style.opacity</p:attrName>
                                        </p:attrNameLst>
                                      </p:cBhvr>
                                      <p:to>
                                        <p:strVal val="0.5"/>
                                      </p:to>
                                    </p:set>
                                    <p:animEffect filter="image" prLst="opacity: 0.5">
                                      <p:cBhvr rctx="IE">
                                        <p:cTn id="28" dur="indefinite"/>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7D8EE3D-98DE-7545-AE53-69501FB57EEE}"/>
              </a:ext>
            </a:extLst>
          </p:cNvPr>
          <p:cNvSpPr txBox="1">
            <a:spLocks/>
          </p:cNvSpPr>
          <p:nvPr/>
        </p:nvSpPr>
        <p:spPr>
          <a:xfrm>
            <a:off x="40944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a:lstStyle>
          <a:p>
            <a:r>
              <a:rPr lang="en-US" dirty="0"/>
              <a:t>The Data</a:t>
            </a:r>
          </a:p>
        </p:txBody>
      </p:sp>
      <p:pic>
        <p:nvPicPr>
          <p:cNvPr id="7" name="Picture 6" descr="A logo for a child mind institute&#10;&#10;Description automatically generated">
            <a:extLst>
              <a:ext uri="{FF2B5EF4-FFF2-40B4-BE49-F238E27FC236}">
                <a16:creationId xmlns:a16="http://schemas.microsoft.com/office/drawing/2014/main" id="{D841777A-18D8-7ABE-92B0-588075840C4B}"/>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209800" y="1922474"/>
            <a:ext cx="7772400" cy="5181600"/>
          </a:xfrm>
          <a:prstGeom prst="rect">
            <a:avLst/>
          </a:prstGeom>
        </p:spPr>
      </p:pic>
      <p:sp>
        <p:nvSpPr>
          <p:cNvPr id="10" name="TextBox 9">
            <a:extLst>
              <a:ext uri="{FF2B5EF4-FFF2-40B4-BE49-F238E27FC236}">
                <a16:creationId xmlns:a16="http://schemas.microsoft.com/office/drawing/2014/main" id="{BD2699FF-F406-340D-2A95-074ACC72BC2F}"/>
              </a:ext>
            </a:extLst>
          </p:cNvPr>
          <p:cNvSpPr txBox="1"/>
          <p:nvPr/>
        </p:nvSpPr>
        <p:spPr>
          <a:xfrm>
            <a:off x="5157508" y="5392650"/>
            <a:ext cx="6425862" cy="646331"/>
          </a:xfrm>
          <a:prstGeom prst="rect">
            <a:avLst/>
          </a:prstGeom>
          <a:noFill/>
        </p:spPr>
        <p:txBody>
          <a:bodyPr wrap="none" rtlCol="0">
            <a:spAutoFit/>
          </a:bodyPr>
          <a:lstStyle/>
          <a:p>
            <a:r>
              <a:rPr lang="en-US" sz="3600" b="1" dirty="0">
                <a:solidFill>
                  <a:srgbClr val="20BED1"/>
                </a:solidFill>
                <a:latin typeface="Arial" panose="020B0604020202020204" pitchFamily="34" charset="0"/>
                <a:cs typeface="Arial" panose="020B0604020202020204" pitchFamily="34" charset="0"/>
              </a:rPr>
              <a:t>HEALTHY BRAIN NETWORK</a:t>
            </a:r>
          </a:p>
        </p:txBody>
      </p:sp>
      <p:sp>
        <p:nvSpPr>
          <p:cNvPr id="2" name="TextBox 1">
            <a:extLst>
              <a:ext uri="{FF2B5EF4-FFF2-40B4-BE49-F238E27FC236}">
                <a16:creationId xmlns:a16="http://schemas.microsoft.com/office/drawing/2014/main" id="{3102C4BE-BFBD-4FC1-67C8-1F9F43FD6BB5}"/>
              </a:ext>
            </a:extLst>
          </p:cNvPr>
          <p:cNvSpPr txBox="1"/>
          <p:nvPr/>
        </p:nvSpPr>
        <p:spPr>
          <a:xfrm>
            <a:off x="4264088" y="1383865"/>
            <a:ext cx="3663823" cy="1077218"/>
          </a:xfrm>
          <a:prstGeom prst="rect">
            <a:avLst/>
          </a:prstGeom>
          <a:noFill/>
        </p:spPr>
        <p:txBody>
          <a:bodyPr wrap="none" rtlCol="0">
            <a:spAutoFit/>
          </a:bodyPr>
          <a:lstStyle/>
          <a:p>
            <a:r>
              <a:rPr lang="en-US" sz="3200" dirty="0">
                <a:latin typeface="Avenir Next" panose="020B0503020202020204" pitchFamily="34" charset="0"/>
              </a:rPr>
              <a:t>5,000 children</a:t>
            </a:r>
          </a:p>
          <a:p>
            <a:r>
              <a:rPr lang="en-US" sz="3200" dirty="0">
                <a:latin typeface="Avenir Next" panose="020B0503020202020204" pitchFamily="34" charset="0"/>
              </a:rPr>
              <a:t>Ages 5 through 22</a:t>
            </a:r>
          </a:p>
        </p:txBody>
      </p:sp>
    </p:spTree>
    <p:extLst>
      <p:ext uri="{BB962C8B-B14F-4D97-AF65-F5344CB8AC3E}">
        <p14:creationId xmlns:p14="http://schemas.microsoft.com/office/powerpoint/2010/main" val="861540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02DEC3-DBC0-CC42-D2C9-52B45AB95F02}"/>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24B7D70-2AE7-0374-3558-1D2D364906D4}"/>
              </a:ext>
            </a:extLst>
          </p:cNvPr>
          <p:cNvSpPr>
            <a:spLocks noGrp="1"/>
          </p:cNvSpPr>
          <p:nvPr>
            <p:ph idx="1"/>
          </p:nvPr>
        </p:nvSpPr>
        <p:spPr>
          <a:xfrm>
            <a:off x="2496401" y="4653886"/>
            <a:ext cx="7759890" cy="1084895"/>
          </a:xfrm>
        </p:spPr>
        <p:txBody>
          <a:bodyPr>
            <a:normAutofit/>
          </a:bodyPr>
          <a:lstStyle/>
          <a:p>
            <a:pPr marL="0" indent="0">
              <a:buNone/>
            </a:pPr>
            <a:r>
              <a:rPr lang="en-US" dirty="0">
                <a:latin typeface="Avenir Next" panose="020B0503020202020204" pitchFamily="34" charset="0"/>
              </a:rPr>
              <a:t>~3960 participants</a:t>
            </a:r>
          </a:p>
          <a:p>
            <a:pPr marL="0" indent="0">
              <a:buNone/>
            </a:pPr>
            <a:r>
              <a:rPr lang="en-US" dirty="0">
                <a:latin typeface="Avenir Next" panose="020B0503020202020204" pitchFamily="34" charset="0"/>
              </a:rPr>
              <a:t>~3000 with at least some target information.</a:t>
            </a:r>
          </a:p>
        </p:txBody>
      </p:sp>
      <p:sp>
        <p:nvSpPr>
          <p:cNvPr id="4" name="Title 1">
            <a:extLst>
              <a:ext uri="{FF2B5EF4-FFF2-40B4-BE49-F238E27FC236}">
                <a16:creationId xmlns:a16="http://schemas.microsoft.com/office/drawing/2014/main" id="{C944090E-873C-1243-8DE9-185469A179E8}"/>
              </a:ext>
            </a:extLst>
          </p:cNvPr>
          <p:cNvSpPr txBox="1">
            <a:spLocks/>
          </p:cNvSpPr>
          <p:nvPr/>
        </p:nvSpPr>
        <p:spPr>
          <a:xfrm>
            <a:off x="40944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a:lstStyle>
          <a:p>
            <a:r>
              <a:rPr lang="en-US" dirty="0"/>
              <a:t>The Data: Target Variable</a:t>
            </a:r>
          </a:p>
        </p:txBody>
      </p:sp>
      <p:sp>
        <p:nvSpPr>
          <p:cNvPr id="2" name="Content Placeholder 2">
            <a:extLst>
              <a:ext uri="{FF2B5EF4-FFF2-40B4-BE49-F238E27FC236}">
                <a16:creationId xmlns:a16="http://schemas.microsoft.com/office/drawing/2014/main" id="{98B8D1CC-EFB8-2351-AB39-8361AA6DD000}"/>
              </a:ext>
            </a:extLst>
          </p:cNvPr>
          <p:cNvSpPr txBox="1">
            <a:spLocks/>
          </p:cNvSpPr>
          <p:nvPr/>
        </p:nvSpPr>
        <p:spPr>
          <a:xfrm>
            <a:off x="1016754" y="3696897"/>
            <a:ext cx="10515600" cy="7980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Next" panose="020B0503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Next" panose="020B0503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Next" panose="020B0503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600" dirty="0"/>
              <a:t>Severity Impairment Index (SII)</a:t>
            </a:r>
          </a:p>
        </p:txBody>
      </p:sp>
      <p:grpSp>
        <p:nvGrpSpPr>
          <p:cNvPr id="17" name="Group 16">
            <a:extLst>
              <a:ext uri="{FF2B5EF4-FFF2-40B4-BE49-F238E27FC236}">
                <a16:creationId xmlns:a16="http://schemas.microsoft.com/office/drawing/2014/main" id="{FF2DE3BE-987C-E35F-85C5-FC8FD8107D31}"/>
              </a:ext>
            </a:extLst>
          </p:cNvPr>
          <p:cNvGrpSpPr/>
          <p:nvPr/>
        </p:nvGrpSpPr>
        <p:grpSpPr>
          <a:xfrm>
            <a:off x="409438" y="887955"/>
            <a:ext cx="11191157" cy="655092"/>
            <a:chOff x="409438" y="1142829"/>
            <a:chExt cx="11191157" cy="655092"/>
          </a:xfrm>
        </p:grpSpPr>
        <p:sp>
          <p:nvSpPr>
            <p:cNvPr id="5" name="Rectangle 4">
              <a:extLst>
                <a:ext uri="{FF2B5EF4-FFF2-40B4-BE49-F238E27FC236}">
                  <a16:creationId xmlns:a16="http://schemas.microsoft.com/office/drawing/2014/main" id="{4DD8331E-98BD-9F0E-D5C4-BEEE647974A6}"/>
                </a:ext>
              </a:extLst>
            </p:cNvPr>
            <p:cNvSpPr/>
            <p:nvPr/>
          </p:nvSpPr>
          <p:spPr>
            <a:xfrm>
              <a:off x="409438" y="1142829"/>
              <a:ext cx="11191157" cy="655092"/>
            </a:xfrm>
            <a:prstGeom prst="rect">
              <a:avLst/>
            </a:prstGeom>
            <a:gradFill>
              <a:gsLst>
                <a:gs pos="0">
                  <a:schemeClr val="accent5">
                    <a:lumMod val="20000"/>
                    <a:lumOff val="80000"/>
                  </a:schemeClr>
                </a:gs>
                <a:gs pos="100000">
                  <a:schemeClr val="accent5">
                    <a:lumMod val="75000"/>
                  </a:schemeClr>
                </a:gs>
              </a:gsLst>
              <a:lin ang="0" scaled="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28196E90-FA60-0B2A-B3AA-98C39E224AFE}"/>
                </a:ext>
              </a:extLst>
            </p:cNvPr>
            <p:cNvSpPr txBox="1">
              <a:spLocks/>
            </p:cNvSpPr>
            <p:nvPr/>
          </p:nvSpPr>
          <p:spPr>
            <a:xfrm>
              <a:off x="747216" y="1319879"/>
              <a:ext cx="10515600" cy="46775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Next" panose="020B0503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Next" panose="020B0503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Next" panose="020B0503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Parent-Child Internet Addiction Test (PCIAT)</a:t>
              </a:r>
            </a:p>
          </p:txBody>
        </p:sp>
      </p:grpSp>
      <p:sp>
        <p:nvSpPr>
          <p:cNvPr id="16" name="Rectangle 15">
            <a:extLst>
              <a:ext uri="{FF2B5EF4-FFF2-40B4-BE49-F238E27FC236}">
                <a16:creationId xmlns:a16="http://schemas.microsoft.com/office/drawing/2014/main" id="{AD2ECFAD-383A-AC80-E147-407B0F345360}"/>
              </a:ext>
            </a:extLst>
          </p:cNvPr>
          <p:cNvSpPr/>
          <p:nvPr/>
        </p:nvSpPr>
        <p:spPr>
          <a:xfrm>
            <a:off x="409437" y="887955"/>
            <a:ext cx="11191157" cy="655092"/>
          </a:xfrm>
          <a:prstGeom prst="rect">
            <a:avLst/>
          </a:prstGeom>
          <a:gradFill>
            <a:gsLst>
              <a:gs pos="0">
                <a:schemeClr val="accent6">
                  <a:lumMod val="20000"/>
                  <a:lumOff val="80000"/>
                </a:schemeClr>
              </a:gs>
              <a:gs pos="75000">
                <a:srgbClr val="FF0000"/>
              </a:gs>
              <a:gs pos="72000">
                <a:schemeClr val="accent2"/>
              </a:gs>
              <a:gs pos="53000">
                <a:schemeClr val="accent2"/>
              </a:gs>
              <a:gs pos="50000">
                <a:schemeClr val="accent4">
                  <a:lumMod val="40000"/>
                  <a:lumOff val="60000"/>
                </a:schemeClr>
              </a:gs>
              <a:gs pos="28000">
                <a:schemeClr val="accent4">
                  <a:lumMod val="40000"/>
                  <a:lumOff val="60000"/>
                </a:schemeClr>
              </a:gs>
              <a:gs pos="24000">
                <a:schemeClr val="accent6">
                  <a:lumMod val="20000"/>
                  <a:lumOff val="80000"/>
                </a:schemeClr>
              </a:gs>
              <a:gs pos="100000">
                <a:srgbClr val="FF0000"/>
              </a:gs>
            </a:gsLst>
            <a:lin ang="0" scaled="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362109A-912F-1BC7-50DD-B2A1CE90317D}"/>
              </a:ext>
            </a:extLst>
          </p:cNvPr>
          <p:cNvSpPr/>
          <p:nvPr/>
        </p:nvSpPr>
        <p:spPr>
          <a:xfrm>
            <a:off x="409438" y="2519034"/>
            <a:ext cx="11191157" cy="655092"/>
          </a:xfrm>
          <a:prstGeom prst="rect">
            <a:avLst/>
          </a:prstGeom>
          <a:gradFill>
            <a:gsLst>
              <a:gs pos="0">
                <a:schemeClr val="accent6">
                  <a:lumMod val="20000"/>
                  <a:lumOff val="80000"/>
                </a:schemeClr>
              </a:gs>
              <a:gs pos="75000">
                <a:srgbClr val="FF0000"/>
              </a:gs>
              <a:gs pos="72000">
                <a:schemeClr val="accent2"/>
              </a:gs>
              <a:gs pos="53000">
                <a:schemeClr val="accent2"/>
              </a:gs>
              <a:gs pos="50000">
                <a:schemeClr val="accent4">
                  <a:lumMod val="40000"/>
                  <a:lumOff val="60000"/>
                </a:schemeClr>
              </a:gs>
              <a:gs pos="28000">
                <a:schemeClr val="accent4">
                  <a:lumMod val="40000"/>
                  <a:lumOff val="60000"/>
                </a:schemeClr>
              </a:gs>
              <a:gs pos="24000">
                <a:schemeClr val="accent6">
                  <a:lumMod val="20000"/>
                  <a:lumOff val="80000"/>
                </a:schemeClr>
              </a:gs>
              <a:gs pos="100000">
                <a:srgbClr val="FF0000"/>
              </a:gs>
            </a:gsLst>
            <a:lin ang="0" scaled="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EB5A0686-3D02-DEBB-9B5D-67FB74936018}"/>
              </a:ext>
            </a:extLst>
          </p:cNvPr>
          <p:cNvSpPr txBox="1"/>
          <p:nvPr/>
        </p:nvSpPr>
        <p:spPr>
          <a:xfrm>
            <a:off x="1569491" y="2540864"/>
            <a:ext cx="439544" cy="646331"/>
          </a:xfrm>
          <a:prstGeom prst="rect">
            <a:avLst/>
          </a:prstGeom>
          <a:noFill/>
        </p:spPr>
        <p:txBody>
          <a:bodyPr wrap="none" rtlCol="0">
            <a:spAutoFit/>
          </a:bodyPr>
          <a:lstStyle/>
          <a:p>
            <a:r>
              <a:rPr lang="en-US" sz="3600" dirty="0">
                <a:latin typeface="Cambria Math" panose="02040503050406030204" pitchFamily="18" charset="0"/>
                <a:ea typeface="Cambria Math" panose="02040503050406030204" pitchFamily="18" charset="0"/>
              </a:rPr>
              <a:t>0</a:t>
            </a:r>
            <a:endParaRPr lang="en-US" sz="2800" dirty="0">
              <a:latin typeface="Cambria Math" panose="02040503050406030204" pitchFamily="18" charset="0"/>
              <a:ea typeface="Cambria Math" panose="02040503050406030204" pitchFamily="18" charset="0"/>
            </a:endParaRPr>
          </a:p>
        </p:txBody>
      </p:sp>
      <p:sp>
        <p:nvSpPr>
          <p:cNvPr id="12" name="TextBox 11">
            <a:extLst>
              <a:ext uri="{FF2B5EF4-FFF2-40B4-BE49-F238E27FC236}">
                <a16:creationId xmlns:a16="http://schemas.microsoft.com/office/drawing/2014/main" id="{065541FA-4CBB-590E-1A72-6986F5203016}"/>
              </a:ext>
            </a:extLst>
          </p:cNvPr>
          <p:cNvSpPr txBox="1"/>
          <p:nvPr/>
        </p:nvSpPr>
        <p:spPr>
          <a:xfrm>
            <a:off x="4465091" y="2540864"/>
            <a:ext cx="439544" cy="646331"/>
          </a:xfrm>
          <a:prstGeom prst="rect">
            <a:avLst/>
          </a:prstGeom>
          <a:noFill/>
        </p:spPr>
        <p:txBody>
          <a:bodyPr wrap="none" rtlCol="0">
            <a:spAutoFit/>
          </a:bodyPr>
          <a:lstStyle/>
          <a:p>
            <a:r>
              <a:rPr lang="en-US" sz="3600" dirty="0">
                <a:latin typeface="Cambria Math" panose="02040503050406030204" pitchFamily="18" charset="0"/>
                <a:ea typeface="Cambria Math" panose="02040503050406030204" pitchFamily="18" charset="0"/>
              </a:rPr>
              <a:t>1</a:t>
            </a:r>
            <a:endParaRPr lang="en-US" sz="2800" dirty="0">
              <a:latin typeface="Cambria Math" panose="02040503050406030204" pitchFamily="18" charset="0"/>
              <a:ea typeface="Cambria Math" panose="02040503050406030204" pitchFamily="18" charset="0"/>
            </a:endParaRPr>
          </a:p>
        </p:txBody>
      </p:sp>
      <p:sp>
        <p:nvSpPr>
          <p:cNvPr id="13" name="TextBox 12">
            <a:extLst>
              <a:ext uri="{FF2B5EF4-FFF2-40B4-BE49-F238E27FC236}">
                <a16:creationId xmlns:a16="http://schemas.microsoft.com/office/drawing/2014/main" id="{E9D456E6-4740-B3C1-9A11-19978DD1A79B}"/>
              </a:ext>
            </a:extLst>
          </p:cNvPr>
          <p:cNvSpPr txBox="1"/>
          <p:nvPr/>
        </p:nvSpPr>
        <p:spPr>
          <a:xfrm>
            <a:off x="7140919" y="2540864"/>
            <a:ext cx="439544" cy="646331"/>
          </a:xfrm>
          <a:prstGeom prst="rect">
            <a:avLst/>
          </a:prstGeom>
          <a:noFill/>
        </p:spPr>
        <p:txBody>
          <a:bodyPr wrap="none" rtlCol="0">
            <a:spAutoFit/>
          </a:bodyPr>
          <a:lstStyle/>
          <a:p>
            <a:r>
              <a:rPr lang="en-US" sz="3600" dirty="0">
                <a:latin typeface="Cambria Math" panose="02040503050406030204" pitchFamily="18" charset="0"/>
                <a:ea typeface="Cambria Math" panose="02040503050406030204" pitchFamily="18" charset="0"/>
              </a:rPr>
              <a:t>2</a:t>
            </a:r>
            <a:endParaRPr lang="en-US" sz="2800" dirty="0">
              <a:latin typeface="Cambria Math" panose="02040503050406030204" pitchFamily="18" charset="0"/>
              <a:ea typeface="Cambria Math" panose="02040503050406030204" pitchFamily="18" charset="0"/>
            </a:endParaRPr>
          </a:p>
        </p:txBody>
      </p:sp>
      <p:sp>
        <p:nvSpPr>
          <p:cNvPr id="14" name="TextBox 13">
            <a:extLst>
              <a:ext uri="{FF2B5EF4-FFF2-40B4-BE49-F238E27FC236}">
                <a16:creationId xmlns:a16="http://schemas.microsoft.com/office/drawing/2014/main" id="{EB5FCC9E-856E-4CA3-E7C0-0629F3CB421E}"/>
              </a:ext>
            </a:extLst>
          </p:cNvPr>
          <p:cNvSpPr txBox="1"/>
          <p:nvPr/>
        </p:nvSpPr>
        <p:spPr>
          <a:xfrm>
            <a:off x="9816747" y="2540864"/>
            <a:ext cx="439544" cy="646331"/>
          </a:xfrm>
          <a:prstGeom prst="rect">
            <a:avLst/>
          </a:prstGeom>
          <a:noFill/>
        </p:spPr>
        <p:txBody>
          <a:bodyPr wrap="none" rtlCol="0">
            <a:spAutoFit/>
          </a:bodyPr>
          <a:lstStyle/>
          <a:p>
            <a:r>
              <a:rPr lang="en-US" sz="3600" dirty="0">
                <a:latin typeface="Cambria Math" panose="02040503050406030204" pitchFamily="18" charset="0"/>
                <a:ea typeface="Cambria Math" panose="02040503050406030204" pitchFamily="18" charset="0"/>
              </a:rPr>
              <a:t>3</a:t>
            </a:r>
            <a:endParaRPr lang="en-US" sz="2800" dirty="0">
              <a:latin typeface="Cambria Math" panose="02040503050406030204" pitchFamily="18" charset="0"/>
              <a:ea typeface="Cambria Math" panose="02040503050406030204" pitchFamily="18" charset="0"/>
            </a:endParaRPr>
          </a:p>
        </p:txBody>
      </p:sp>
      <p:sp>
        <p:nvSpPr>
          <p:cNvPr id="18" name="TextBox 17">
            <a:extLst>
              <a:ext uri="{FF2B5EF4-FFF2-40B4-BE49-F238E27FC236}">
                <a16:creationId xmlns:a16="http://schemas.microsoft.com/office/drawing/2014/main" id="{53CB755F-7E9D-0FCB-555D-C543BF089EF2}"/>
              </a:ext>
            </a:extLst>
          </p:cNvPr>
          <p:cNvSpPr txBox="1"/>
          <p:nvPr/>
        </p:nvSpPr>
        <p:spPr>
          <a:xfrm>
            <a:off x="1243280" y="3250349"/>
            <a:ext cx="1091966" cy="523220"/>
          </a:xfrm>
          <a:prstGeom prst="rect">
            <a:avLst/>
          </a:prstGeom>
          <a:noFill/>
        </p:spPr>
        <p:txBody>
          <a:bodyPr wrap="none" rtlCol="0">
            <a:spAutoFit/>
          </a:bodyPr>
          <a:lstStyle/>
          <a:p>
            <a:r>
              <a:rPr lang="en-US" sz="2800" i="1" dirty="0">
                <a:latin typeface="Avenir Next" panose="020B0503020202020204" pitchFamily="34" charset="0"/>
              </a:rPr>
              <a:t>None</a:t>
            </a:r>
            <a:endParaRPr lang="en-US" sz="2800" i="1" dirty="0"/>
          </a:p>
        </p:txBody>
      </p:sp>
      <p:sp>
        <p:nvSpPr>
          <p:cNvPr id="19" name="TextBox 18">
            <a:extLst>
              <a:ext uri="{FF2B5EF4-FFF2-40B4-BE49-F238E27FC236}">
                <a16:creationId xmlns:a16="http://schemas.microsoft.com/office/drawing/2014/main" id="{F884BA96-1910-0D5E-F972-2A77685A6F31}"/>
              </a:ext>
            </a:extLst>
          </p:cNvPr>
          <p:cNvSpPr txBox="1"/>
          <p:nvPr/>
        </p:nvSpPr>
        <p:spPr>
          <a:xfrm>
            <a:off x="9530543" y="3197915"/>
            <a:ext cx="1293944" cy="523220"/>
          </a:xfrm>
          <a:prstGeom prst="rect">
            <a:avLst/>
          </a:prstGeom>
          <a:noFill/>
        </p:spPr>
        <p:txBody>
          <a:bodyPr wrap="none" rtlCol="0">
            <a:spAutoFit/>
          </a:bodyPr>
          <a:lstStyle/>
          <a:p>
            <a:r>
              <a:rPr lang="en-US" sz="2800" i="1" dirty="0">
                <a:latin typeface="Avenir Next" panose="020B0503020202020204" pitchFamily="34" charset="0"/>
              </a:rPr>
              <a:t>Severe</a:t>
            </a:r>
            <a:endParaRPr lang="en-US" sz="2800" i="1" dirty="0"/>
          </a:p>
        </p:txBody>
      </p:sp>
    </p:spTree>
    <p:extLst>
      <p:ext uri="{BB962C8B-B14F-4D97-AF65-F5344CB8AC3E}">
        <p14:creationId xmlns:p14="http://schemas.microsoft.com/office/powerpoint/2010/main" val="2821142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wipe(left)">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down)">
                                      <p:cBhvr>
                                        <p:cTn id="17" dur="500"/>
                                        <p:tgtEl>
                                          <p:spTgt spid="16"/>
                                        </p:tgtEl>
                                      </p:cBhvr>
                                    </p:animEffect>
                                  </p:childTnLst>
                                </p:cTn>
                              </p:par>
                            </p:childTnLst>
                          </p:cTn>
                        </p:par>
                        <p:par>
                          <p:cTn id="18" fill="hold">
                            <p:stCondLst>
                              <p:cond delay="500"/>
                            </p:stCondLst>
                            <p:childTnLst>
                              <p:par>
                                <p:cTn id="19" presetID="42" presetClass="path" presetSubtype="0" accel="50000" decel="50000" fill="hold" grpId="1" nodeType="afterEffect">
                                  <p:stCondLst>
                                    <p:cond delay="0"/>
                                  </p:stCondLst>
                                  <p:childTnLst>
                                    <p:animMotion origin="layout" path="M 2.08333E-6 -3.33333E-6 L 0.00013 0.2375 " pathEditMode="relative" rAng="0" ptsTypes="AA">
                                      <p:cBhvr>
                                        <p:cTn id="20" dur="1000" fill="hold"/>
                                        <p:tgtEl>
                                          <p:spTgt spid="16"/>
                                        </p:tgtEl>
                                        <p:attrNameLst>
                                          <p:attrName>ppt_x</p:attrName>
                                          <p:attrName>ppt_y</p:attrName>
                                        </p:attrNameLst>
                                      </p:cBhvr>
                                      <p:rCtr x="0" y="11875"/>
                                    </p:animMotion>
                                  </p:childTnLst>
                                </p:cTn>
                              </p:par>
                            </p:childTnLst>
                          </p:cTn>
                        </p:par>
                        <p:par>
                          <p:cTn id="21" fill="hold">
                            <p:stCondLst>
                              <p:cond delay="1500"/>
                            </p:stCondLst>
                            <p:childTnLst>
                              <p:par>
                                <p:cTn id="22" presetID="1" presetClass="entr" presetSubtype="0" fill="hold" grpId="0" nodeType="afterEffect">
                                  <p:stCondLst>
                                    <p:cond delay="0"/>
                                  </p:stCondLst>
                                  <p:childTnLst>
                                    <p:set>
                                      <p:cBhvr>
                                        <p:cTn id="23" dur="1" fill="hold">
                                          <p:stCondLst>
                                            <p:cond delay="0"/>
                                          </p:stCondLst>
                                        </p:cTn>
                                        <p:tgtEl>
                                          <p:spTgt spid="8"/>
                                        </p:tgtEl>
                                        <p:attrNameLst>
                                          <p:attrName>style.visibility</p:attrName>
                                        </p:attrNameLst>
                                      </p:cBhvr>
                                      <p:to>
                                        <p:strVal val="visible"/>
                                      </p:to>
                                    </p:set>
                                  </p:childTnLst>
                                </p:cTn>
                              </p:par>
                            </p:childTnLst>
                          </p:cTn>
                        </p:par>
                        <p:par>
                          <p:cTn id="24" fill="hold">
                            <p:stCondLst>
                              <p:cond delay="1500"/>
                            </p:stCondLst>
                            <p:childTnLst>
                              <p:par>
                                <p:cTn id="25" presetID="1" presetClass="exit" presetSubtype="0" fill="hold" grpId="2" nodeType="afterEffect">
                                  <p:stCondLst>
                                    <p:cond delay="0"/>
                                  </p:stCondLst>
                                  <p:childTnLst>
                                    <p:set>
                                      <p:cBhvr>
                                        <p:cTn id="26" dur="1" fill="hold">
                                          <p:stCondLst>
                                            <p:cond delay="0"/>
                                          </p:stCondLst>
                                        </p:cTn>
                                        <p:tgtEl>
                                          <p:spTgt spid="16"/>
                                        </p:tgtEl>
                                        <p:attrNameLst>
                                          <p:attrName>style.visibility</p:attrName>
                                        </p:attrNameLst>
                                      </p:cBhvr>
                                      <p:to>
                                        <p:strVal val="hidden"/>
                                      </p:to>
                                    </p:set>
                                  </p:childTnLst>
                                </p:cTn>
                              </p:par>
                            </p:childTnLst>
                          </p:cTn>
                        </p:par>
                        <p:par>
                          <p:cTn id="27" fill="hold">
                            <p:stCondLst>
                              <p:cond delay="1500"/>
                            </p:stCondLst>
                            <p:childTnLst>
                              <p:par>
                                <p:cTn id="28" presetID="1" presetClass="entr" presetSubtype="0" fill="hold" grpId="0" nodeType="afterEffect">
                                  <p:stCondLst>
                                    <p:cond delay="0"/>
                                  </p:stCondLst>
                                  <p:childTnLst>
                                    <p:set>
                                      <p:cBhvr>
                                        <p:cTn id="29" dur="1" fill="hold">
                                          <p:stCondLst>
                                            <p:cond delay="0"/>
                                          </p:stCondLst>
                                        </p:cTn>
                                        <p:tgtEl>
                                          <p:spTgt spid="11"/>
                                        </p:tgtEl>
                                        <p:attrNameLst>
                                          <p:attrName>style.visibility</p:attrName>
                                        </p:attrNameLst>
                                      </p:cBhvr>
                                      <p:to>
                                        <p:strVal val="visible"/>
                                      </p:to>
                                    </p:set>
                                  </p:childTnLst>
                                </p:cTn>
                              </p:par>
                            </p:childTnLst>
                          </p:cTn>
                        </p:par>
                        <p:par>
                          <p:cTn id="30" fill="hold">
                            <p:stCondLst>
                              <p:cond delay="1500"/>
                            </p:stCondLst>
                            <p:childTnLst>
                              <p:par>
                                <p:cTn id="31" presetID="1" presetClass="entr" presetSubtype="0" fill="hold" grpId="0" nodeType="afterEffect">
                                  <p:stCondLst>
                                    <p:cond delay="0"/>
                                  </p:stCondLst>
                                  <p:childTnLst>
                                    <p:set>
                                      <p:cBhvr>
                                        <p:cTn id="32" dur="1" fill="hold">
                                          <p:stCondLst>
                                            <p:cond delay="0"/>
                                          </p:stCondLst>
                                        </p:cTn>
                                        <p:tgtEl>
                                          <p:spTgt spid="12"/>
                                        </p:tgtEl>
                                        <p:attrNameLst>
                                          <p:attrName>style.visibility</p:attrName>
                                        </p:attrNameLst>
                                      </p:cBhvr>
                                      <p:to>
                                        <p:strVal val="visible"/>
                                      </p:to>
                                    </p:set>
                                  </p:childTnLst>
                                </p:cTn>
                              </p:par>
                            </p:childTnLst>
                          </p:cTn>
                        </p:par>
                        <p:par>
                          <p:cTn id="33" fill="hold">
                            <p:stCondLst>
                              <p:cond delay="1500"/>
                            </p:stCondLst>
                            <p:childTnLst>
                              <p:par>
                                <p:cTn id="34" presetID="1" presetClass="entr" presetSubtype="0" fill="hold" grpId="0" nodeType="afterEffect">
                                  <p:stCondLst>
                                    <p:cond delay="0"/>
                                  </p:stCondLst>
                                  <p:childTnLst>
                                    <p:set>
                                      <p:cBhvr>
                                        <p:cTn id="35" dur="1" fill="hold">
                                          <p:stCondLst>
                                            <p:cond delay="0"/>
                                          </p:stCondLst>
                                        </p:cTn>
                                        <p:tgtEl>
                                          <p:spTgt spid="13"/>
                                        </p:tgtEl>
                                        <p:attrNameLst>
                                          <p:attrName>style.visibility</p:attrName>
                                        </p:attrNameLst>
                                      </p:cBhvr>
                                      <p:to>
                                        <p:strVal val="visible"/>
                                      </p:to>
                                    </p:set>
                                  </p:childTnLst>
                                </p:cTn>
                              </p:par>
                            </p:childTnLst>
                          </p:cTn>
                        </p:par>
                        <p:par>
                          <p:cTn id="36" fill="hold">
                            <p:stCondLst>
                              <p:cond delay="1500"/>
                            </p:stCondLst>
                            <p:childTnLst>
                              <p:par>
                                <p:cTn id="37" presetID="1" presetClass="entr" presetSubtype="0" fill="hold" grpId="0" nodeType="afterEffect">
                                  <p:stCondLst>
                                    <p:cond delay="0"/>
                                  </p:stCondLst>
                                  <p:childTnLst>
                                    <p:set>
                                      <p:cBhvr>
                                        <p:cTn id="38" dur="1" fill="hold">
                                          <p:stCondLst>
                                            <p:cond delay="0"/>
                                          </p:stCondLst>
                                        </p:cTn>
                                        <p:tgtEl>
                                          <p:spTgt spid="1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9" presetClass="entr" presetSubtype="0" fill="hold" grpId="0" nodeType="clickEffect">
                                  <p:stCondLst>
                                    <p:cond delay="0"/>
                                  </p:stCondLst>
                                  <p:childTnLst>
                                    <p:set>
                                      <p:cBhvr>
                                        <p:cTn id="42" dur="1" fill="hold">
                                          <p:stCondLst>
                                            <p:cond delay="0"/>
                                          </p:stCondLst>
                                        </p:cTn>
                                        <p:tgtEl>
                                          <p:spTgt spid="18"/>
                                        </p:tgtEl>
                                        <p:attrNameLst>
                                          <p:attrName>style.visibility</p:attrName>
                                        </p:attrNameLst>
                                      </p:cBhvr>
                                      <p:to>
                                        <p:strVal val="visible"/>
                                      </p:to>
                                    </p:set>
                                    <p:animEffect transition="in" filter="dissolve">
                                      <p:cBhvr>
                                        <p:cTn id="43" dur="500"/>
                                        <p:tgtEl>
                                          <p:spTgt spid="18"/>
                                        </p:tgtEl>
                                      </p:cBhvr>
                                    </p:animEffect>
                                  </p:childTnLst>
                                </p:cTn>
                              </p:par>
                            </p:childTnLst>
                          </p:cTn>
                        </p:par>
                        <p:par>
                          <p:cTn id="44" fill="hold">
                            <p:stCondLst>
                              <p:cond delay="500"/>
                            </p:stCondLst>
                            <p:childTnLst>
                              <p:par>
                                <p:cTn id="45" presetID="9" presetClass="entr" presetSubtype="0" fill="hold" grpId="0" nodeType="afterEffect">
                                  <p:stCondLst>
                                    <p:cond delay="0"/>
                                  </p:stCondLst>
                                  <p:childTnLst>
                                    <p:set>
                                      <p:cBhvr>
                                        <p:cTn id="46" dur="1" fill="hold">
                                          <p:stCondLst>
                                            <p:cond delay="0"/>
                                          </p:stCondLst>
                                        </p:cTn>
                                        <p:tgtEl>
                                          <p:spTgt spid="19"/>
                                        </p:tgtEl>
                                        <p:attrNameLst>
                                          <p:attrName>style.visibility</p:attrName>
                                        </p:attrNameLst>
                                      </p:cBhvr>
                                      <p:to>
                                        <p:strVal val="visible"/>
                                      </p:to>
                                    </p:set>
                                    <p:animEffect transition="in" filter="dissolve">
                                      <p:cBhvr>
                                        <p:cTn id="47" dur="500"/>
                                        <p:tgtEl>
                                          <p:spTgt spid="19"/>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3">
                                            <p:txEl>
                                              <p:pRg st="0" end="0"/>
                                            </p:txEl>
                                          </p:spTgt>
                                        </p:tgtEl>
                                        <p:attrNameLst>
                                          <p:attrName>style.visibility</p:attrName>
                                        </p:attrNameLst>
                                      </p:cBhvr>
                                      <p:to>
                                        <p:strVal val="visible"/>
                                      </p:to>
                                    </p:set>
                                    <p:animEffect transition="in" filter="dissolve">
                                      <p:cBhvr>
                                        <p:cTn id="52" dur="500"/>
                                        <p:tgtEl>
                                          <p:spTgt spid="3">
                                            <p:txEl>
                                              <p:pRg st="0" end="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grpId="0" nodeType="clickEffect">
                                  <p:stCondLst>
                                    <p:cond delay="0"/>
                                  </p:stCondLst>
                                  <p:childTnLst>
                                    <p:set>
                                      <p:cBhvr>
                                        <p:cTn id="56" dur="1" fill="hold">
                                          <p:stCondLst>
                                            <p:cond delay="0"/>
                                          </p:stCondLst>
                                        </p:cTn>
                                        <p:tgtEl>
                                          <p:spTgt spid="3">
                                            <p:txEl>
                                              <p:pRg st="1" end="1"/>
                                            </p:txEl>
                                          </p:spTgt>
                                        </p:tgtEl>
                                        <p:attrNameLst>
                                          <p:attrName>style.visibility</p:attrName>
                                        </p:attrNameLst>
                                      </p:cBhvr>
                                      <p:to>
                                        <p:strVal val="visible"/>
                                      </p:to>
                                    </p:set>
                                    <p:animEffect transition="in" filter="dissolve">
                                      <p:cBhvr>
                                        <p:cTn id="5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 grpId="0"/>
      <p:bldP spid="16" grpId="0" animBg="1"/>
      <p:bldP spid="16" grpId="1" animBg="1"/>
      <p:bldP spid="16" grpId="2" animBg="1"/>
      <p:bldP spid="8" grpId="0" animBg="1"/>
      <p:bldP spid="11" grpId="0"/>
      <p:bldP spid="12" grpId="0"/>
      <p:bldP spid="13" grpId="0"/>
      <p:bldP spid="14" grpId="0"/>
      <p:bldP spid="18" grpId="0"/>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518FFC-2340-003F-08D3-33D31A86C50E}"/>
            </a:ext>
          </a:extLst>
        </p:cNvPr>
        <p:cNvGrpSpPr/>
        <p:nvPr/>
      </p:nvGrpSpPr>
      <p:grpSpPr>
        <a:xfrm>
          <a:off x="0" y="0"/>
          <a:ext cx="0" cy="0"/>
          <a:chOff x="0" y="0"/>
          <a:chExt cx="0" cy="0"/>
        </a:xfrm>
      </p:grpSpPr>
      <p:sp>
        <p:nvSpPr>
          <p:cNvPr id="4" name="Title 1">
            <a:extLst>
              <a:ext uri="{FF2B5EF4-FFF2-40B4-BE49-F238E27FC236}">
                <a16:creationId xmlns:a16="http://schemas.microsoft.com/office/drawing/2014/main" id="{58742BD3-77AF-2C59-B325-E6EBE185C390}"/>
              </a:ext>
            </a:extLst>
          </p:cNvPr>
          <p:cNvSpPr txBox="1">
            <a:spLocks/>
          </p:cNvSpPr>
          <p:nvPr/>
        </p:nvSpPr>
        <p:spPr>
          <a:xfrm>
            <a:off x="40944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a:lstStyle>
          <a:p>
            <a:r>
              <a:rPr lang="en-US" dirty="0"/>
              <a:t>The Data: Predictor Variables</a:t>
            </a:r>
          </a:p>
        </p:txBody>
      </p:sp>
      <p:sp>
        <p:nvSpPr>
          <p:cNvPr id="2" name="Rounded Rectangle 1">
            <a:extLst>
              <a:ext uri="{FF2B5EF4-FFF2-40B4-BE49-F238E27FC236}">
                <a16:creationId xmlns:a16="http://schemas.microsoft.com/office/drawing/2014/main" id="{C3B55CE4-FB68-DF77-C7E7-E086CC4E551B}"/>
              </a:ext>
            </a:extLst>
          </p:cNvPr>
          <p:cNvSpPr/>
          <p:nvPr/>
        </p:nvSpPr>
        <p:spPr>
          <a:xfrm>
            <a:off x="491895" y="116745"/>
            <a:ext cx="2088108" cy="928046"/>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Demographics</a:t>
            </a:r>
          </a:p>
          <a:p>
            <a:pPr algn="ctr"/>
            <a:r>
              <a:rPr lang="en-US" i="1" dirty="0">
                <a:solidFill>
                  <a:schemeClr val="tx1"/>
                </a:solidFill>
                <a:latin typeface="Avenir Next" panose="020B0503020202020204" pitchFamily="34" charset="0"/>
              </a:rPr>
              <a:t>Age</a:t>
            </a:r>
          </a:p>
          <a:p>
            <a:pPr algn="ctr"/>
            <a:r>
              <a:rPr lang="en-US" i="1" dirty="0">
                <a:solidFill>
                  <a:schemeClr val="tx1"/>
                </a:solidFill>
                <a:latin typeface="Avenir Next" panose="020B0503020202020204" pitchFamily="34" charset="0"/>
              </a:rPr>
              <a:t>Sex</a:t>
            </a:r>
          </a:p>
        </p:txBody>
      </p:sp>
      <p:sp>
        <p:nvSpPr>
          <p:cNvPr id="9" name="Rounded Rectangle 8">
            <a:extLst>
              <a:ext uri="{FF2B5EF4-FFF2-40B4-BE49-F238E27FC236}">
                <a16:creationId xmlns:a16="http://schemas.microsoft.com/office/drawing/2014/main" id="{43812E34-C925-3166-5AED-DAE5D1CB27A4}"/>
              </a:ext>
            </a:extLst>
          </p:cNvPr>
          <p:cNvSpPr/>
          <p:nvPr/>
        </p:nvSpPr>
        <p:spPr>
          <a:xfrm>
            <a:off x="491895" y="1163060"/>
            <a:ext cx="2088108" cy="229791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Physical</a:t>
            </a:r>
          </a:p>
          <a:p>
            <a:pPr algn="ctr"/>
            <a:r>
              <a:rPr lang="en-US" i="1" dirty="0">
                <a:solidFill>
                  <a:schemeClr val="tx1"/>
                </a:solidFill>
                <a:latin typeface="Avenir Next" panose="020B0503020202020204" pitchFamily="34" charset="0"/>
              </a:rPr>
              <a:t>Height</a:t>
            </a:r>
          </a:p>
          <a:p>
            <a:pPr algn="ctr"/>
            <a:r>
              <a:rPr lang="en-US" i="1" dirty="0">
                <a:solidFill>
                  <a:schemeClr val="tx1"/>
                </a:solidFill>
                <a:latin typeface="Avenir Next" panose="020B0503020202020204" pitchFamily="34" charset="0"/>
              </a:rPr>
              <a:t>Weight</a:t>
            </a:r>
          </a:p>
          <a:p>
            <a:pPr algn="ctr"/>
            <a:r>
              <a:rPr lang="en-US" i="1" dirty="0">
                <a:solidFill>
                  <a:schemeClr val="tx1"/>
                </a:solidFill>
                <a:latin typeface="Avenir Next" panose="020B0503020202020204" pitchFamily="34" charset="0"/>
              </a:rPr>
              <a:t>BMI</a:t>
            </a:r>
          </a:p>
          <a:p>
            <a:pPr algn="ctr"/>
            <a:r>
              <a:rPr lang="en-US" i="1" dirty="0">
                <a:solidFill>
                  <a:schemeClr val="tx1"/>
                </a:solidFill>
                <a:latin typeface="Avenir Next" panose="020B0503020202020204" pitchFamily="34" charset="0"/>
              </a:rPr>
              <a:t>Waist</a:t>
            </a:r>
          </a:p>
          <a:p>
            <a:pPr algn="ctr"/>
            <a:r>
              <a:rPr lang="en-US" i="1" dirty="0">
                <a:solidFill>
                  <a:schemeClr val="tx1"/>
                </a:solidFill>
                <a:latin typeface="Avenir Next" panose="020B0503020202020204" pitchFamily="34" charset="0"/>
              </a:rPr>
              <a:t>Systolic BP</a:t>
            </a:r>
          </a:p>
          <a:p>
            <a:pPr algn="ctr"/>
            <a:r>
              <a:rPr lang="en-US" i="1" dirty="0">
                <a:solidFill>
                  <a:schemeClr val="tx1"/>
                </a:solidFill>
                <a:latin typeface="Avenir Next" panose="020B0503020202020204" pitchFamily="34" charset="0"/>
              </a:rPr>
              <a:t>Diastolic BP</a:t>
            </a:r>
          </a:p>
          <a:p>
            <a:pPr algn="ctr"/>
            <a:r>
              <a:rPr lang="en-US" i="1" dirty="0">
                <a:solidFill>
                  <a:schemeClr val="tx1"/>
                </a:solidFill>
                <a:latin typeface="Avenir Next" panose="020B0503020202020204" pitchFamily="34" charset="0"/>
              </a:rPr>
              <a:t>Heart Rate</a:t>
            </a:r>
          </a:p>
        </p:txBody>
      </p:sp>
      <p:pic>
        <p:nvPicPr>
          <p:cNvPr id="19" name="Graphic 18" descr="Confused person with solid fill">
            <a:extLst>
              <a:ext uri="{FF2B5EF4-FFF2-40B4-BE49-F238E27FC236}">
                <a16:creationId xmlns:a16="http://schemas.microsoft.com/office/drawing/2014/main" id="{7B6917F5-4F82-41BC-EA92-8459B5E8396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383536" y="31469"/>
            <a:ext cx="3544824" cy="3544824"/>
          </a:xfrm>
          <a:prstGeom prst="rect">
            <a:avLst/>
          </a:prstGeom>
        </p:spPr>
      </p:pic>
    </p:spTree>
    <p:extLst>
      <p:ext uri="{BB962C8B-B14F-4D97-AF65-F5344CB8AC3E}">
        <p14:creationId xmlns:p14="http://schemas.microsoft.com/office/powerpoint/2010/main" val="4222608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par>
                          <p:cTn id="8" fill="hold">
                            <p:stCondLst>
                              <p:cond delay="500"/>
                            </p:stCondLst>
                            <p:childTnLst>
                              <p:par>
                                <p:cTn id="9" presetID="12" presetClass="entr" presetSubtype="8"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500"/>
                                        <p:tgtEl>
                                          <p:spTgt spid="19"/>
                                        </p:tgtEl>
                                        <p:attrNameLst>
                                          <p:attrName>ppt_x</p:attrName>
                                        </p:attrNameLst>
                                      </p:cBhvr>
                                      <p:tavLst>
                                        <p:tav tm="0">
                                          <p:val>
                                            <p:strVal val="#ppt_x-#ppt_w*1.125000"/>
                                          </p:val>
                                        </p:tav>
                                        <p:tav tm="100000">
                                          <p:val>
                                            <p:strVal val="#ppt_x"/>
                                          </p:val>
                                        </p:tav>
                                      </p:tavLst>
                                    </p:anim>
                                    <p:animEffect transition="in" filter="wipe(right)">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4B47CC-CA3D-9964-8471-7D680542A105}"/>
            </a:ext>
          </a:extLst>
        </p:cNvPr>
        <p:cNvGrpSpPr/>
        <p:nvPr/>
      </p:nvGrpSpPr>
      <p:grpSpPr>
        <a:xfrm>
          <a:off x="0" y="0"/>
          <a:ext cx="0" cy="0"/>
          <a:chOff x="0" y="0"/>
          <a:chExt cx="0" cy="0"/>
        </a:xfrm>
      </p:grpSpPr>
      <p:sp>
        <p:nvSpPr>
          <p:cNvPr id="12" name="Rounded Rectangle 11">
            <a:extLst>
              <a:ext uri="{FF2B5EF4-FFF2-40B4-BE49-F238E27FC236}">
                <a16:creationId xmlns:a16="http://schemas.microsoft.com/office/drawing/2014/main" id="{1E7DC966-B363-FACE-BE33-594EB8776CFC}"/>
              </a:ext>
            </a:extLst>
          </p:cNvPr>
          <p:cNvSpPr/>
          <p:nvPr/>
        </p:nvSpPr>
        <p:spPr>
          <a:xfrm>
            <a:off x="3231254" y="4889004"/>
            <a:ext cx="2088108" cy="82008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PAQ MVPA Zone</a:t>
            </a:r>
            <a:endParaRPr lang="en-US" i="1" dirty="0">
              <a:solidFill>
                <a:schemeClr val="tx1"/>
              </a:solidFill>
              <a:latin typeface="Avenir Next" panose="020B0503020202020204" pitchFamily="34" charset="0"/>
            </a:endParaRPr>
          </a:p>
        </p:txBody>
      </p:sp>
      <p:sp>
        <p:nvSpPr>
          <p:cNvPr id="4" name="Title 1">
            <a:extLst>
              <a:ext uri="{FF2B5EF4-FFF2-40B4-BE49-F238E27FC236}">
                <a16:creationId xmlns:a16="http://schemas.microsoft.com/office/drawing/2014/main" id="{D7B7EC2B-7F1E-4D7E-F0AF-0CF7D7AA2529}"/>
              </a:ext>
            </a:extLst>
          </p:cNvPr>
          <p:cNvSpPr txBox="1">
            <a:spLocks/>
          </p:cNvSpPr>
          <p:nvPr/>
        </p:nvSpPr>
        <p:spPr>
          <a:xfrm>
            <a:off x="40944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a:lstStyle>
          <a:p>
            <a:r>
              <a:rPr lang="en-US" dirty="0"/>
              <a:t>The Data: Predictor Variables</a:t>
            </a:r>
          </a:p>
        </p:txBody>
      </p:sp>
      <p:sp>
        <p:nvSpPr>
          <p:cNvPr id="2" name="Rounded Rectangle 1">
            <a:extLst>
              <a:ext uri="{FF2B5EF4-FFF2-40B4-BE49-F238E27FC236}">
                <a16:creationId xmlns:a16="http://schemas.microsoft.com/office/drawing/2014/main" id="{6AAC09C7-6DB5-A0B3-EF9B-A064B0E441AA}"/>
              </a:ext>
            </a:extLst>
          </p:cNvPr>
          <p:cNvSpPr/>
          <p:nvPr/>
        </p:nvSpPr>
        <p:spPr>
          <a:xfrm>
            <a:off x="491895" y="116745"/>
            <a:ext cx="2088108" cy="928046"/>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Demographics</a:t>
            </a:r>
          </a:p>
          <a:p>
            <a:pPr algn="ctr"/>
            <a:r>
              <a:rPr lang="en-US" i="1" dirty="0">
                <a:solidFill>
                  <a:schemeClr val="tx1"/>
                </a:solidFill>
                <a:latin typeface="Avenir Next" panose="020B0503020202020204" pitchFamily="34" charset="0"/>
              </a:rPr>
              <a:t>Age</a:t>
            </a:r>
          </a:p>
          <a:p>
            <a:pPr algn="ctr"/>
            <a:r>
              <a:rPr lang="en-US" i="1" dirty="0">
                <a:solidFill>
                  <a:schemeClr val="tx1"/>
                </a:solidFill>
                <a:latin typeface="Avenir Next" panose="020B0503020202020204" pitchFamily="34" charset="0"/>
              </a:rPr>
              <a:t>Sex</a:t>
            </a:r>
          </a:p>
        </p:txBody>
      </p:sp>
      <p:sp>
        <p:nvSpPr>
          <p:cNvPr id="5" name="Rounded Rectangle 4">
            <a:extLst>
              <a:ext uri="{FF2B5EF4-FFF2-40B4-BE49-F238E27FC236}">
                <a16:creationId xmlns:a16="http://schemas.microsoft.com/office/drawing/2014/main" id="{B3F99F4B-2A02-624D-DAA5-C49F98BC2359}"/>
              </a:ext>
            </a:extLst>
          </p:cNvPr>
          <p:cNvSpPr/>
          <p:nvPr/>
        </p:nvSpPr>
        <p:spPr>
          <a:xfrm>
            <a:off x="3221293" y="148686"/>
            <a:ext cx="2088108" cy="928046"/>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Internet Use</a:t>
            </a:r>
          </a:p>
          <a:p>
            <a:pPr algn="ctr"/>
            <a:r>
              <a:rPr lang="en-US" i="1" dirty="0">
                <a:solidFill>
                  <a:schemeClr val="tx1"/>
                </a:solidFill>
                <a:latin typeface="Avenir Next" panose="020B0503020202020204" pitchFamily="34" charset="0"/>
              </a:rPr>
              <a:t>Hours per Day</a:t>
            </a:r>
          </a:p>
        </p:txBody>
      </p:sp>
      <p:sp>
        <p:nvSpPr>
          <p:cNvPr id="6" name="Rounded Rectangle 5">
            <a:extLst>
              <a:ext uri="{FF2B5EF4-FFF2-40B4-BE49-F238E27FC236}">
                <a16:creationId xmlns:a16="http://schemas.microsoft.com/office/drawing/2014/main" id="{0D1DB597-0FCD-5CB1-38F9-C100224E16B1}"/>
              </a:ext>
            </a:extLst>
          </p:cNvPr>
          <p:cNvSpPr/>
          <p:nvPr/>
        </p:nvSpPr>
        <p:spPr>
          <a:xfrm>
            <a:off x="3221293" y="1152127"/>
            <a:ext cx="2088108" cy="119053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Children's Global Assessment Scale</a:t>
            </a:r>
            <a:endParaRPr lang="en-US" i="1" dirty="0">
              <a:solidFill>
                <a:schemeClr val="tx1"/>
              </a:solidFill>
              <a:latin typeface="Avenir Next" panose="020B0503020202020204" pitchFamily="34" charset="0"/>
            </a:endParaRPr>
          </a:p>
        </p:txBody>
      </p:sp>
      <p:sp>
        <p:nvSpPr>
          <p:cNvPr id="7" name="Rounded Rectangle 6">
            <a:extLst>
              <a:ext uri="{FF2B5EF4-FFF2-40B4-BE49-F238E27FC236}">
                <a16:creationId xmlns:a16="http://schemas.microsoft.com/office/drawing/2014/main" id="{AAA13523-E3A7-2E6C-2628-59D230A18E4E}"/>
              </a:ext>
            </a:extLst>
          </p:cNvPr>
          <p:cNvSpPr/>
          <p:nvPr/>
        </p:nvSpPr>
        <p:spPr>
          <a:xfrm>
            <a:off x="3221293" y="3421492"/>
            <a:ext cx="2088108" cy="119053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Physical Activity Questionnaire</a:t>
            </a:r>
            <a:endParaRPr lang="en-US" i="1" dirty="0">
              <a:solidFill>
                <a:schemeClr val="tx1"/>
              </a:solidFill>
              <a:latin typeface="Avenir Next" panose="020B0503020202020204" pitchFamily="34" charset="0"/>
            </a:endParaRPr>
          </a:p>
        </p:txBody>
      </p:sp>
      <p:sp>
        <p:nvSpPr>
          <p:cNvPr id="8" name="Rounded Rectangle 7">
            <a:extLst>
              <a:ext uri="{FF2B5EF4-FFF2-40B4-BE49-F238E27FC236}">
                <a16:creationId xmlns:a16="http://schemas.microsoft.com/office/drawing/2014/main" id="{78F3A602-9DE3-25F3-CB99-8667A51DFD84}"/>
              </a:ext>
            </a:extLst>
          </p:cNvPr>
          <p:cNvSpPr/>
          <p:nvPr/>
        </p:nvSpPr>
        <p:spPr>
          <a:xfrm>
            <a:off x="3221293" y="2418052"/>
            <a:ext cx="2088108" cy="928046"/>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Sleep Disturbance Scale</a:t>
            </a:r>
            <a:endParaRPr lang="en-US" i="1" dirty="0">
              <a:solidFill>
                <a:schemeClr val="tx1"/>
              </a:solidFill>
              <a:latin typeface="Avenir Next" panose="020B0503020202020204" pitchFamily="34" charset="0"/>
            </a:endParaRPr>
          </a:p>
        </p:txBody>
      </p:sp>
      <p:sp>
        <p:nvSpPr>
          <p:cNvPr id="9" name="Rounded Rectangle 8">
            <a:extLst>
              <a:ext uri="{FF2B5EF4-FFF2-40B4-BE49-F238E27FC236}">
                <a16:creationId xmlns:a16="http://schemas.microsoft.com/office/drawing/2014/main" id="{E44A97F6-D0A6-5099-C05F-DA6401A9D171}"/>
              </a:ext>
            </a:extLst>
          </p:cNvPr>
          <p:cNvSpPr/>
          <p:nvPr/>
        </p:nvSpPr>
        <p:spPr>
          <a:xfrm>
            <a:off x="491895" y="1163060"/>
            <a:ext cx="2088108" cy="229791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Physical</a:t>
            </a:r>
          </a:p>
          <a:p>
            <a:pPr algn="ctr"/>
            <a:r>
              <a:rPr lang="en-US" i="1" dirty="0">
                <a:solidFill>
                  <a:schemeClr val="tx1"/>
                </a:solidFill>
                <a:latin typeface="Avenir Next" panose="020B0503020202020204" pitchFamily="34" charset="0"/>
              </a:rPr>
              <a:t>Height</a:t>
            </a:r>
          </a:p>
          <a:p>
            <a:pPr algn="ctr"/>
            <a:r>
              <a:rPr lang="en-US" i="1" dirty="0">
                <a:solidFill>
                  <a:schemeClr val="tx1"/>
                </a:solidFill>
                <a:latin typeface="Avenir Next" panose="020B0503020202020204" pitchFamily="34" charset="0"/>
              </a:rPr>
              <a:t>Weight</a:t>
            </a:r>
          </a:p>
          <a:p>
            <a:pPr algn="ctr"/>
            <a:r>
              <a:rPr lang="en-US" i="1" dirty="0">
                <a:solidFill>
                  <a:schemeClr val="tx1"/>
                </a:solidFill>
                <a:latin typeface="Avenir Next" panose="020B0503020202020204" pitchFamily="34" charset="0"/>
              </a:rPr>
              <a:t>BMI</a:t>
            </a:r>
          </a:p>
          <a:p>
            <a:pPr algn="ctr"/>
            <a:r>
              <a:rPr lang="en-US" i="1" dirty="0">
                <a:solidFill>
                  <a:schemeClr val="tx1"/>
                </a:solidFill>
                <a:latin typeface="Avenir Next" panose="020B0503020202020204" pitchFamily="34" charset="0"/>
              </a:rPr>
              <a:t>Waist</a:t>
            </a:r>
          </a:p>
          <a:p>
            <a:pPr algn="ctr"/>
            <a:r>
              <a:rPr lang="en-US" i="1" dirty="0">
                <a:solidFill>
                  <a:schemeClr val="tx1"/>
                </a:solidFill>
                <a:latin typeface="Avenir Next" panose="020B0503020202020204" pitchFamily="34" charset="0"/>
              </a:rPr>
              <a:t>Systolic BP</a:t>
            </a:r>
          </a:p>
          <a:p>
            <a:pPr algn="ctr"/>
            <a:r>
              <a:rPr lang="en-US" i="1" dirty="0">
                <a:solidFill>
                  <a:schemeClr val="tx1"/>
                </a:solidFill>
                <a:latin typeface="Avenir Next" panose="020B0503020202020204" pitchFamily="34" charset="0"/>
              </a:rPr>
              <a:t>Diastolic BP</a:t>
            </a:r>
          </a:p>
          <a:p>
            <a:pPr algn="ctr"/>
            <a:r>
              <a:rPr lang="en-US" i="1" dirty="0">
                <a:solidFill>
                  <a:schemeClr val="tx1"/>
                </a:solidFill>
                <a:latin typeface="Avenir Next" panose="020B0503020202020204" pitchFamily="34" charset="0"/>
              </a:rPr>
              <a:t>Heart Rate</a:t>
            </a:r>
          </a:p>
        </p:txBody>
      </p:sp>
      <p:sp>
        <p:nvSpPr>
          <p:cNvPr id="16" name="Down Arrow 15">
            <a:extLst>
              <a:ext uri="{FF2B5EF4-FFF2-40B4-BE49-F238E27FC236}">
                <a16:creationId xmlns:a16="http://schemas.microsoft.com/office/drawing/2014/main" id="{4AA00D60-A677-6D31-4425-34B8F1979C40}"/>
              </a:ext>
            </a:extLst>
          </p:cNvPr>
          <p:cNvSpPr/>
          <p:nvPr/>
        </p:nvSpPr>
        <p:spPr>
          <a:xfrm>
            <a:off x="3988993" y="4612022"/>
            <a:ext cx="572630" cy="358870"/>
          </a:xfrm>
          <a:prstGeom prst="downArrow">
            <a:avLst/>
          </a:prstGeom>
          <a:solidFill>
            <a:schemeClr val="accent6">
              <a:lumMod val="60000"/>
              <a:lumOff val="40000"/>
            </a:schemeClr>
          </a:solidFill>
          <a:ln>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questionnaire with a list of exercise program&#10;&#10;Description automatically generated">
            <a:extLst>
              <a:ext uri="{FF2B5EF4-FFF2-40B4-BE49-F238E27FC236}">
                <a16:creationId xmlns:a16="http://schemas.microsoft.com/office/drawing/2014/main" id="{51F41D70-F1A3-564D-8770-C5A35E67CD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2423">
            <a:off x="6842884" y="996835"/>
            <a:ext cx="3522319" cy="4285488"/>
          </a:xfrm>
          <a:prstGeom prst="rect">
            <a:avLst/>
          </a:prstGeom>
        </p:spPr>
      </p:pic>
      <p:sp>
        <p:nvSpPr>
          <p:cNvPr id="11" name="Rectangle 10">
            <a:extLst>
              <a:ext uri="{FF2B5EF4-FFF2-40B4-BE49-F238E27FC236}">
                <a16:creationId xmlns:a16="http://schemas.microsoft.com/office/drawing/2014/main" id="{6793156F-E9A4-CB57-E4D7-3B4D21EB3A04}"/>
              </a:ext>
            </a:extLst>
          </p:cNvPr>
          <p:cNvSpPr/>
          <p:nvPr/>
        </p:nvSpPr>
        <p:spPr>
          <a:xfrm>
            <a:off x="409440" y="0"/>
            <a:ext cx="2333760" cy="3608832"/>
          </a:xfrm>
          <a:prstGeom prst="rect">
            <a:avLst/>
          </a:prstGeom>
          <a:solidFill>
            <a:srgbClr val="FFFFFF">
              <a:alpha val="66667"/>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79549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dissolv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up)">
                                      <p:cBhvr>
                                        <p:cTn id="27" dur="500"/>
                                        <p:tgtEl>
                                          <p:spTgt spid="16"/>
                                        </p:tgtEl>
                                      </p:cBhvr>
                                    </p:animEffect>
                                  </p:childTnLst>
                                </p:cTn>
                              </p:par>
                            </p:childTnLst>
                          </p:cTn>
                        </p:par>
                        <p:par>
                          <p:cTn id="28" fill="hold">
                            <p:stCondLst>
                              <p:cond delay="500"/>
                            </p:stCondLst>
                            <p:childTnLst>
                              <p:par>
                                <p:cTn id="29" presetID="9" presetClass="entr" presetSubtype="0" fill="hold" grpId="0" nodeType="after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dissolve">
                                      <p:cBhvr>
                                        <p:cTn id="3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5" grpId="0" animBg="1"/>
      <p:bldP spid="6" grpId="0" animBg="1"/>
      <p:bldP spid="7" grpId="0" animBg="1"/>
      <p:bldP spid="8" grpId="0" animBg="1"/>
      <p:bldP spid="1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819960-D0B1-0B73-D3CC-A1618C528898}"/>
            </a:ext>
          </a:extLst>
        </p:cNvPr>
        <p:cNvGrpSpPr/>
        <p:nvPr/>
      </p:nvGrpSpPr>
      <p:grpSpPr>
        <a:xfrm>
          <a:off x="0" y="0"/>
          <a:ext cx="0" cy="0"/>
          <a:chOff x="0" y="0"/>
          <a:chExt cx="0" cy="0"/>
        </a:xfrm>
      </p:grpSpPr>
      <p:sp>
        <p:nvSpPr>
          <p:cNvPr id="12" name="Rounded Rectangle 11">
            <a:extLst>
              <a:ext uri="{FF2B5EF4-FFF2-40B4-BE49-F238E27FC236}">
                <a16:creationId xmlns:a16="http://schemas.microsoft.com/office/drawing/2014/main" id="{6810B930-7132-3643-54DD-AA7C608F1E82}"/>
              </a:ext>
            </a:extLst>
          </p:cNvPr>
          <p:cNvSpPr/>
          <p:nvPr/>
        </p:nvSpPr>
        <p:spPr>
          <a:xfrm>
            <a:off x="3231254" y="4889004"/>
            <a:ext cx="2088108" cy="82008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PAQ MVPA Zone</a:t>
            </a:r>
            <a:endParaRPr lang="en-US" i="1" dirty="0">
              <a:solidFill>
                <a:schemeClr val="tx1"/>
              </a:solidFill>
              <a:latin typeface="Avenir Next" panose="020B0503020202020204" pitchFamily="34" charset="0"/>
            </a:endParaRPr>
          </a:p>
        </p:txBody>
      </p:sp>
      <p:sp>
        <p:nvSpPr>
          <p:cNvPr id="4" name="Title 1">
            <a:extLst>
              <a:ext uri="{FF2B5EF4-FFF2-40B4-BE49-F238E27FC236}">
                <a16:creationId xmlns:a16="http://schemas.microsoft.com/office/drawing/2014/main" id="{9E14FFBF-2EAA-8998-E46A-1B2CD9C9409B}"/>
              </a:ext>
            </a:extLst>
          </p:cNvPr>
          <p:cNvSpPr txBox="1">
            <a:spLocks/>
          </p:cNvSpPr>
          <p:nvPr/>
        </p:nvSpPr>
        <p:spPr>
          <a:xfrm>
            <a:off x="40944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a:lstStyle>
          <a:p>
            <a:r>
              <a:rPr lang="en-US" dirty="0"/>
              <a:t>The Data: Predictor Variables</a:t>
            </a:r>
          </a:p>
        </p:txBody>
      </p:sp>
      <p:sp>
        <p:nvSpPr>
          <p:cNvPr id="2" name="Rounded Rectangle 1">
            <a:extLst>
              <a:ext uri="{FF2B5EF4-FFF2-40B4-BE49-F238E27FC236}">
                <a16:creationId xmlns:a16="http://schemas.microsoft.com/office/drawing/2014/main" id="{3264CAAD-B8B2-C48B-7E9E-F39D76017955}"/>
              </a:ext>
            </a:extLst>
          </p:cNvPr>
          <p:cNvSpPr/>
          <p:nvPr/>
        </p:nvSpPr>
        <p:spPr>
          <a:xfrm>
            <a:off x="491895" y="116745"/>
            <a:ext cx="2088108" cy="928046"/>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Demographics</a:t>
            </a:r>
          </a:p>
          <a:p>
            <a:pPr algn="ctr"/>
            <a:r>
              <a:rPr lang="en-US" i="1" dirty="0">
                <a:solidFill>
                  <a:schemeClr val="tx1"/>
                </a:solidFill>
                <a:latin typeface="Avenir Next" panose="020B0503020202020204" pitchFamily="34" charset="0"/>
              </a:rPr>
              <a:t>Age</a:t>
            </a:r>
          </a:p>
          <a:p>
            <a:pPr algn="ctr"/>
            <a:r>
              <a:rPr lang="en-US" i="1" dirty="0">
                <a:solidFill>
                  <a:schemeClr val="tx1"/>
                </a:solidFill>
                <a:latin typeface="Avenir Next" panose="020B0503020202020204" pitchFamily="34" charset="0"/>
              </a:rPr>
              <a:t>Sex</a:t>
            </a:r>
          </a:p>
        </p:txBody>
      </p:sp>
      <p:sp>
        <p:nvSpPr>
          <p:cNvPr id="5" name="Rounded Rectangle 4">
            <a:extLst>
              <a:ext uri="{FF2B5EF4-FFF2-40B4-BE49-F238E27FC236}">
                <a16:creationId xmlns:a16="http://schemas.microsoft.com/office/drawing/2014/main" id="{7BD711A3-CE16-2D11-28D3-7ECBC5DF6D09}"/>
              </a:ext>
            </a:extLst>
          </p:cNvPr>
          <p:cNvSpPr/>
          <p:nvPr/>
        </p:nvSpPr>
        <p:spPr>
          <a:xfrm>
            <a:off x="3221293" y="148686"/>
            <a:ext cx="2088108" cy="928046"/>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Internet Use</a:t>
            </a:r>
          </a:p>
          <a:p>
            <a:pPr algn="ctr"/>
            <a:r>
              <a:rPr lang="en-US" i="1" dirty="0">
                <a:solidFill>
                  <a:schemeClr val="tx1"/>
                </a:solidFill>
                <a:latin typeface="Avenir Next" panose="020B0503020202020204" pitchFamily="34" charset="0"/>
              </a:rPr>
              <a:t>Hours per Day</a:t>
            </a:r>
          </a:p>
        </p:txBody>
      </p:sp>
      <p:sp>
        <p:nvSpPr>
          <p:cNvPr id="6" name="Rounded Rectangle 5">
            <a:extLst>
              <a:ext uri="{FF2B5EF4-FFF2-40B4-BE49-F238E27FC236}">
                <a16:creationId xmlns:a16="http://schemas.microsoft.com/office/drawing/2014/main" id="{A2DD01FD-0841-19E8-E839-810B2D6205CD}"/>
              </a:ext>
            </a:extLst>
          </p:cNvPr>
          <p:cNvSpPr/>
          <p:nvPr/>
        </p:nvSpPr>
        <p:spPr>
          <a:xfrm>
            <a:off x="3221293" y="1152127"/>
            <a:ext cx="2088108" cy="119053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Children's Global Assessment Scale</a:t>
            </a:r>
            <a:endParaRPr lang="en-US" i="1" dirty="0">
              <a:solidFill>
                <a:schemeClr val="tx1"/>
              </a:solidFill>
              <a:latin typeface="Avenir Next" panose="020B0503020202020204" pitchFamily="34" charset="0"/>
            </a:endParaRPr>
          </a:p>
        </p:txBody>
      </p:sp>
      <p:sp>
        <p:nvSpPr>
          <p:cNvPr id="7" name="Rounded Rectangle 6">
            <a:extLst>
              <a:ext uri="{FF2B5EF4-FFF2-40B4-BE49-F238E27FC236}">
                <a16:creationId xmlns:a16="http://schemas.microsoft.com/office/drawing/2014/main" id="{A70575B0-5EA7-4F02-04D1-0C35B9B1AEBA}"/>
              </a:ext>
            </a:extLst>
          </p:cNvPr>
          <p:cNvSpPr/>
          <p:nvPr/>
        </p:nvSpPr>
        <p:spPr>
          <a:xfrm>
            <a:off x="3221293" y="3421492"/>
            <a:ext cx="2088108" cy="119053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Physical Activity Questionnaire</a:t>
            </a:r>
            <a:endParaRPr lang="en-US" i="1" dirty="0">
              <a:solidFill>
                <a:schemeClr val="tx1"/>
              </a:solidFill>
              <a:latin typeface="Avenir Next" panose="020B0503020202020204" pitchFamily="34" charset="0"/>
            </a:endParaRPr>
          </a:p>
        </p:txBody>
      </p:sp>
      <p:sp>
        <p:nvSpPr>
          <p:cNvPr id="8" name="Rounded Rectangle 7">
            <a:extLst>
              <a:ext uri="{FF2B5EF4-FFF2-40B4-BE49-F238E27FC236}">
                <a16:creationId xmlns:a16="http://schemas.microsoft.com/office/drawing/2014/main" id="{5C737694-981E-1189-30A3-6D254CF1DFFF}"/>
              </a:ext>
            </a:extLst>
          </p:cNvPr>
          <p:cNvSpPr/>
          <p:nvPr/>
        </p:nvSpPr>
        <p:spPr>
          <a:xfrm>
            <a:off x="3221293" y="2418052"/>
            <a:ext cx="2088108" cy="928046"/>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Sleep Disturbance Scale</a:t>
            </a:r>
            <a:endParaRPr lang="en-US" i="1" dirty="0">
              <a:solidFill>
                <a:schemeClr val="tx1"/>
              </a:solidFill>
              <a:latin typeface="Avenir Next" panose="020B0503020202020204" pitchFamily="34" charset="0"/>
            </a:endParaRPr>
          </a:p>
        </p:txBody>
      </p:sp>
      <p:sp>
        <p:nvSpPr>
          <p:cNvPr id="9" name="Rounded Rectangle 8">
            <a:extLst>
              <a:ext uri="{FF2B5EF4-FFF2-40B4-BE49-F238E27FC236}">
                <a16:creationId xmlns:a16="http://schemas.microsoft.com/office/drawing/2014/main" id="{71C84BBC-751F-61A7-F759-3CC48A5E5CA5}"/>
              </a:ext>
            </a:extLst>
          </p:cNvPr>
          <p:cNvSpPr/>
          <p:nvPr/>
        </p:nvSpPr>
        <p:spPr>
          <a:xfrm>
            <a:off x="491895" y="1163060"/>
            <a:ext cx="2088108" cy="229791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Physical</a:t>
            </a:r>
          </a:p>
          <a:p>
            <a:pPr algn="ctr"/>
            <a:r>
              <a:rPr lang="en-US" i="1" dirty="0">
                <a:solidFill>
                  <a:schemeClr val="tx1"/>
                </a:solidFill>
                <a:latin typeface="Avenir Next" panose="020B0503020202020204" pitchFamily="34" charset="0"/>
              </a:rPr>
              <a:t>Height</a:t>
            </a:r>
          </a:p>
          <a:p>
            <a:pPr algn="ctr"/>
            <a:r>
              <a:rPr lang="en-US" i="1" dirty="0">
                <a:solidFill>
                  <a:schemeClr val="tx1"/>
                </a:solidFill>
                <a:latin typeface="Avenir Next" panose="020B0503020202020204" pitchFamily="34" charset="0"/>
              </a:rPr>
              <a:t>Weight</a:t>
            </a:r>
          </a:p>
          <a:p>
            <a:pPr algn="ctr"/>
            <a:r>
              <a:rPr lang="en-US" i="1" dirty="0">
                <a:solidFill>
                  <a:schemeClr val="tx1"/>
                </a:solidFill>
                <a:latin typeface="Avenir Next" panose="020B0503020202020204" pitchFamily="34" charset="0"/>
              </a:rPr>
              <a:t>BMI</a:t>
            </a:r>
          </a:p>
          <a:p>
            <a:pPr algn="ctr"/>
            <a:r>
              <a:rPr lang="en-US" i="1" dirty="0">
                <a:solidFill>
                  <a:schemeClr val="tx1"/>
                </a:solidFill>
                <a:latin typeface="Avenir Next" panose="020B0503020202020204" pitchFamily="34" charset="0"/>
              </a:rPr>
              <a:t>Waist</a:t>
            </a:r>
          </a:p>
          <a:p>
            <a:pPr algn="ctr"/>
            <a:r>
              <a:rPr lang="en-US" i="1" dirty="0">
                <a:solidFill>
                  <a:schemeClr val="tx1"/>
                </a:solidFill>
                <a:latin typeface="Avenir Next" panose="020B0503020202020204" pitchFamily="34" charset="0"/>
              </a:rPr>
              <a:t>Systolic BP</a:t>
            </a:r>
          </a:p>
          <a:p>
            <a:pPr algn="ctr"/>
            <a:r>
              <a:rPr lang="en-US" i="1" dirty="0">
                <a:solidFill>
                  <a:schemeClr val="tx1"/>
                </a:solidFill>
                <a:latin typeface="Avenir Next" panose="020B0503020202020204" pitchFamily="34" charset="0"/>
              </a:rPr>
              <a:t>Diastolic BP</a:t>
            </a:r>
          </a:p>
          <a:p>
            <a:pPr algn="ctr"/>
            <a:r>
              <a:rPr lang="en-US" i="1" dirty="0">
                <a:solidFill>
                  <a:schemeClr val="tx1"/>
                </a:solidFill>
                <a:latin typeface="Avenir Next" panose="020B0503020202020204" pitchFamily="34" charset="0"/>
              </a:rPr>
              <a:t>Heart Rate</a:t>
            </a:r>
          </a:p>
        </p:txBody>
      </p:sp>
      <p:sp>
        <p:nvSpPr>
          <p:cNvPr id="10" name="Rounded Rectangle 9">
            <a:extLst>
              <a:ext uri="{FF2B5EF4-FFF2-40B4-BE49-F238E27FC236}">
                <a16:creationId xmlns:a16="http://schemas.microsoft.com/office/drawing/2014/main" id="{354E0370-01DE-21BC-03A5-219E82E14FEC}"/>
              </a:ext>
            </a:extLst>
          </p:cNvPr>
          <p:cNvSpPr/>
          <p:nvPr/>
        </p:nvSpPr>
        <p:spPr>
          <a:xfrm>
            <a:off x="6096000" y="148686"/>
            <a:ext cx="2267234" cy="2956895"/>
          </a:xfrm>
          <a:prstGeom prst="roundRect">
            <a:avLst/>
          </a:prstGeom>
          <a:solidFill>
            <a:srgbClr val="FDEA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Fitness</a:t>
            </a:r>
          </a:p>
          <a:p>
            <a:pPr algn="ctr"/>
            <a:r>
              <a:rPr lang="en-US" i="1" dirty="0">
                <a:solidFill>
                  <a:schemeClr val="tx1"/>
                </a:solidFill>
                <a:latin typeface="Avenir Next" panose="020B0503020202020204" pitchFamily="34" charset="0"/>
              </a:rPr>
              <a:t>Endurance Time</a:t>
            </a:r>
          </a:p>
          <a:p>
            <a:pPr algn="ctr"/>
            <a:r>
              <a:rPr lang="en-US" i="1" dirty="0">
                <a:solidFill>
                  <a:schemeClr val="tx1"/>
                </a:solidFill>
                <a:latin typeface="Avenir Next" panose="020B0503020202020204" pitchFamily="34" charset="0"/>
              </a:rPr>
              <a:t>Endurance Max</a:t>
            </a:r>
          </a:p>
          <a:p>
            <a:pPr algn="ctr"/>
            <a:r>
              <a:rPr lang="en-US" i="1" dirty="0">
                <a:solidFill>
                  <a:schemeClr val="tx1"/>
                </a:solidFill>
                <a:latin typeface="Avenir Next" panose="020B0503020202020204" pitchFamily="34" charset="0"/>
              </a:rPr>
              <a:t>Curl-Up</a:t>
            </a:r>
          </a:p>
          <a:p>
            <a:pPr algn="ctr"/>
            <a:r>
              <a:rPr lang="en-US" i="1" dirty="0">
                <a:solidFill>
                  <a:schemeClr val="tx1"/>
                </a:solidFill>
                <a:latin typeface="Avenir Next" panose="020B0503020202020204" pitchFamily="34" charset="0"/>
              </a:rPr>
              <a:t>Grip Strength D</a:t>
            </a:r>
          </a:p>
          <a:p>
            <a:pPr algn="ctr"/>
            <a:r>
              <a:rPr lang="en-US" i="1" dirty="0">
                <a:solidFill>
                  <a:schemeClr val="tx1"/>
                </a:solidFill>
                <a:latin typeface="Avenir Next" panose="020B0503020202020204" pitchFamily="34" charset="0"/>
              </a:rPr>
              <a:t>Grip Strength ND</a:t>
            </a:r>
          </a:p>
          <a:p>
            <a:pPr algn="ctr"/>
            <a:r>
              <a:rPr lang="en-US" i="1" dirty="0">
                <a:solidFill>
                  <a:schemeClr val="tx1"/>
                </a:solidFill>
                <a:latin typeface="Avenir Next" panose="020B0503020202020204" pitchFamily="34" charset="0"/>
              </a:rPr>
              <a:t>Push-Up</a:t>
            </a:r>
          </a:p>
          <a:p>
            <a:pPr algn="ctr"/>
            <a:r>
              <a:rPr lang="en-US" i="1" dirty="0">
                <a:solidFill>
                  <a:schemeClr val="tx1"/>
                </a:solidFill>
                <a:latin typeface="Avenir Next" panose="020B0503020202020204" pitchFamily="34" charset="0"/>
              </a:rPr>
              <a:t>Sit &amp; Reach Left</a:t>
            </a:r>
          </a:p>
          <a:p>
            <a:pPr algn="ctr"/>
            <a:r>
              <a:rPr lang="en-US" i="1" dirty="0">
                <a:solidFill>
                  <a:schemeClr val="tx1"/>
                </a:solidFill>
                <a:latin typeface="Avenir Next" panose="020B0503020202020204" pitchFamily="34" charset="0"/>
              </a:rPr>
              <a:t>Sit &amp; Reach Right</a:t>
            </a:r>
          </a:p>
          <a:p>
            <a:pPr algn="ctr"/>
            <a:r>
              <a:rPr lang="en-US" i="1" dirty="0">
                <a:solidFill>
                  <a:schemeClr val="tx1"/>
                </a:solidFill>
                <a:latin typeface="Avenir Next" panose="020B0503020202020204" pitchFamily="34" charset="0"/>
              </a:rPr>
              <a:t>Trunk Lift</a:t>
            </a:r>
          </a:p>
        </p:txBody>
      </p:sp>
      <p:sp>
        <p:nvSpPr>
          <p:cNvPr id="11" name="Rounded Rectangle 10">
            <a:extLst>
              <a:ext uri="{FF2B5EF4-FFF2-40B4-BE49-F238E27FC236}">
                <a16:creationId xmlns:a16="http://schemas.microsoft.com/office/drawing/2014/main" id="{109263DE-6DDC-4CF1-460A-499CCECBE008}"/>
              </a:ext>
            </a:extLst>
          </p:cNvPr>
          <p:cNvSpPr/>
          <p:nvPr/>
        </p:nvSpPr>
        <p:spPr>
          <a:xfrm>
            <a:off x="6096000" y="3387875"/>
            <a:ext cx="2267234" cy="2406887"/>
          </a:xfrm>
          <a:prstGeom prst="roundRect">
            <a:avLst/>
          </a:prstGeom>
          <a:solidFill>
            <a:srgbClr val="FDEA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Fitness Zone</a:t>
            </a:r>
          </a:p>
          <a:p>
            <a:pPr algn="ctr"/>
            <a:r>
              <a:rPr lang="en-US" i="1" dirty="0">
                <a:solidFill>
                  <a:schemeClr val="tx1"/>
                </a:solidFill>
                <a:latin typeface="Avenir Next" panose="020B0503020202020204" pitchFamily="34" charset="0"/>
              </a:rPr>
              <a:t>Curl-Up</a:t>
            </a:r>
          </a:p>
          <a:p>
            <a:pPr algn="ctr"/>
            <a:r>
              <a:rPr lang="en-US" i="1" dirty="0">
                <a:solidFill>
                  <a:schemeClr val="tx1"/>
                </a:solidFill>
                <a:latin typeface="Avenir Next" panose="020B0503020202020204" pitchFamily="34" charset="0"/>
              </a:rPr>
              <a:t>Grip Strength D</a:t>
            </a:r>
          </a:p>
          <a:p>
            <a:pPr algn="ctr"/>
            <a:r>
              <a:rPr lang="en-US" i="1" dirty="0">
                <a:solidFill>
                  <a:schemeClr val="tx1"/>
                </a:solidFill>
                <a:latin typeface="Avenir Next" panose="020B0503020202020204" pitchFamily="34" charset="0"/>
              </a:rPr>
              <a:t>Grip Strength ND</a:t>
            </a:r>
          </a:p>
          <a:p>
            <a:pPr algn="ctr"/>
            <a:r>
              <a:rPr lang="en-US" i="1" dirty="0">
                <a:solidFill>
                  <a:schemeClr val="tx1"/>
                </a:solidFill>
                <a:latin typeface="Avenir Next" panose="020B0503020202020204" pitchFamily="34" charset="0"/>
              </a:rPr>
              <a:t>Push-Up</a:t>
            </a:r>
          </a:p>
          <a:p>
            <a:pPr algn="ctr"/>
            <a:r>
              <a:rPr lang="en-US" i="1" dirty="0">
                <a:solidFill>
                  <a:schemeClr val="tx1"/>
                </a:solidFill>
                <a:latin typeface="Avenir Next" panose="020B0503020202020204" pitchFamily="34" charset="0"/>
              </a:rPr>
              <a:t>Sit &amp; Reach Left</a:t>
            </a:r>
          </a:p>
          <a:p>
            <a:pPr algn="ctr"/>
            <a:r>
              <a:rPr lang="en-US" i="1" dirty="0">
                <a:solidFill>
                  <a:schemeClr val="tx1"/>
                </a:solidFill>
                <a:latin typeface="Avenir Next" panose="020B0503020202020204" pitchFamily="34" charset="0"/>
              </a:rPr>
              <a:t>Sit &amp; Reach Right</a:t>
            </a:r>
          </a:p>
          <a:p>
            <a:pPr algn="ctr"/>
            <a:r>
              <a:rPr lang="en-US" i="1" dirty="0">
                <a:solidFill>
                  <a:schemeClr val="tx1"/>
                </a:solidFill>
                <a:latin typeface="Avenir Next" panose="020B0503020202020204" pitchFamily="34" charset="0"/>
              </a:rPr>
              <a:t>Trunk Lift</a:t>
            </a:r>
          </a:p>
        </p:txBody>
      </p:sp>
      <p:sp>
        <p:nvSpPr>
          <p:cNvPr id="16" name="Down Arrow 15">
            <a:extLst>
              <a:ext uri="{FF2B5EF4-FFF2-40B4-BE49-F238E27FC236}">
                <a16:creationId xmlns:a16="http://schemas.microsoft.com/office/drawing/2014/main" id="{FF7EB77D-551B-A92B-0C52-3DF808D6B74A}"/>
              </a:ext>
            </a:extLst>
          </p:cNvPr>
          <p:cNvSpPr/>
          <p:nvPr/>
        </p:nvSpPr>
        <p:spPr>
          <a:xfrm>
            <a:off x="3988993" y="4612022"/>
            <a:ext cx="572630" cy="358870"/>
          </a:xfrm>
          <a:prstGeom prst="downArrow">
            <a:avLst/>
          </a:prstGeom>
          <a:solidFill>
            <a:schemeClr val="accent6">
              <a:lumMod val="60000"/>
              <a:lumOff val="40000"/>
            </a:schemeClr>
          </a:solidFill>
          <a:ln>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Down Arrow 16">
            <a:extLst>
              <a:ext uri="{FF2B5EF4-FFF2-40B4-BE49-F238E27FC236}">
                <a16:creationId xmlns:a16="http://schemas.microsoft.com/office/drawing/2014/main" id="{DB828683-B5A7-024B-856E-097F3C3CA2AA}"/>
              </a:ext>
            </a:extLst>
          </p:cNvPr>
          <p:cNvSpPr/>
          <p:nvPr/>
        </p:nvSpPr>
        <p:spPr>
          <a:xfrm>
            <a:off x="6943302" y="3105581"/>
            <a:ext cx="572630" cy="358870"/>
          </a:xfrm>
          <a:prstGeom prst="downArrow">
            <a:avLst/>
          </a:prstGeom>
          <a:solidFill>
            <a:srgbClr val="D983E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9A4DC311-3FD2-6479-2005-7D7FD82A5CB9}"/>
              </a:ext>
            </a:extLst>
          </p:cNvPr>
          <p:cNvSpPr/>
          <p:nvPr/>
        </p:nvSpPr>
        <p:spPr>
          <a:xfrm>
            <a:off x="409440" y="0"/>
            <a:ext cx="5075122" cy="5794762"/>
          </a:xfrm>
          <a:prstGeom prst="rect">
            <a:avLst/>
          </a:prstGeom>
          <a:solidFill>
            <a:srgbClr val="FFFFFF">
              <a:alpha val="66667"/>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A person stretching his legs&#10;&#10;Description automatically generated">
            <a:extLst>
              <a:ext uri="{FF2B5EF4-FFF2-40B4-BE49-F238E27FC236}">
                <a16:creationId xmlns:a16="http://schemas.microsoft.com/office/drawing/2014/main" id="{AB3C3F44-28D2-F936-11B6-587F9BECAE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8363866" y="569292"/>
            <a:ext cx="3828134" cy="2115682"/>
          </a:xfrm>
          <a:prstGeom prst="rect">
            <a:avLst/>
          </a:prstGeom>
        </p:spPr>
      </p:pic>
    </p:spTree>
    <p:extLst>
      <p:ext uri="{BB962C8B-B14F-4D97-AF65-F5344CB8AC3E}">
        <p14:creationId xmlns:p14="http://schemas.microsoft.com/office/powerpoint/2010/main" val="4058710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p:tgtEl>
                                          <p:spTgt spid="15"/>
                                        </p:tgtEl>
                                        <p:attrNameLst>
                                          <p:attrName>ppt_x</p:attrName>
                                        </p:attrNameLst>
                                      </p:cBhvr>
                                      <p:tavLst>
                                        <p:tav tm="0">
                                          <p:val>
                                            <p:strVal val="#ppt_x-#ppt_w*1.125000"/>
                                          </p:val>
                                        </p:tav>
                                        <p:tav tm="100000">
                                          <p:val>
                                            <p:strVal val="#ppt_x"/>
                                          </p:val>
                                        </p:tav>
                                      </p:tavLst>
                                    </p:anim>
                                    <p:animEffect transition="in" filter="wipe(right)">
                                      <p:cBhvr>
                                        <p:cTn id="8" dur="500"/>
                                        <p:tgtEl>
                                          <p:spTgt spid="15"/>
                                        </p:tgtEl>
                                      </p:cBhvr>
                                    </p:animEffect>
                                  </p:childTnLst>
                                </p:cTn>
                              </p:par>
                            </p:childTnLst>
                          </p:cTn>
                        </p:par>
                      </p:childTnLst>
                    </p:cTn>
                  </p:par>
                  <p:par>
                    <p:cTn id="9" fill="hold">
                      <p:stCondLst>
                        <p:cond delay="indefinite"/>
                      </p:stCondLst>
                      <p:childTnLst>
                        <p:par>
                          <p:cTn id="10" fill="hold">
                            <p:stCondLst>
                              <p:cond delay="0"/>
                            </p:stCondLst>
                            <p:childTnLst>
                              <p:par>
                                <p:cTn id="11" presetID="22" presetClass="entr" presetSubtype="1"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wipe(up)">
                                      <p:cBhvr>
                                        <p:cTn id="13" dur="500"/>
                                        <p:tgtEl>
                                          <p:spTgt spid="17"/>
                                        </p:tgtEl>
                                      </p:cBhvr>
                                    </p:animEffect>
                                  </p:childTnLst>
                                </p:cTn>
                              </p:par>
                            </p:childTnLst>
                          </p:cTn>
                        </p:par>
                        <p:par>
                          <p:cTn id="14" fill="hold">
                            <p:stCondLst>
                              <p:cond delay="500"/>
                            </p:stCondLst>
                            <p:childTnLst>
                              <p:par>
                                <p:cTn id="15" presetID="9" presetClass="entr" presetSubtype="0"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dissolv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528A50-73F2-6C77-66A6-02A84CFB47B2}"/>
            </a:ext>
          </a:extLst>
        </p:cNvPr>
        <p:cNvGrpSpPr/>
        <p:nvPr/>
      </p:nvGrpSpPr>
      <p:grpSpPr>
        <a:xfrm>
          <a:off x="0" y="0"/>
          <a:ext cx="0" cy="0"/>
          <a:chOff x="0" y="0"/>
          <a:chExt cx="0" cy="0"/>
        </a:xfrm>
      </p:grpSpPr>
      <p:pic>
        <p:nvPicPr>
          <p:cNvPr id="18" name="Picture 17" descr="A person on a treadmill&#10;&#10;Description automatically generated">
            <a:extLst>
              <a:ext uri="{FF2B5EF4-FFF2-40B4-BE49-F238E27FC236}">
                <a16:creationId xmlns:a16="http://schemas.microsoft.com/office/drawing/2014/main" id="{2FEC89B3-D8D7-5E11-8B05-7EAE517D9E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73231" y="-138176"/>
            <a:ext cx="3266926" cy="4900389"/>
          </a:xfrm>
          <a:prstGeom prst="rect">
            <a:avLst/>
          </a:prstGeom>
        </p:spPr>
      </p:pic>
      <p:sp>
        <p:nvSpPr>
          <p:cNvPr id="12" name="Rounded Rectangle 11">
            <a:extLst>
              <a:ext uri="{FF2B5EF4-FFF2-40B4-BE49-F238E27FC236}">
                <a16:creationId xmlns:a16="http://schemas.microsoft.com/office/drawing/2014/main" id="{74A90B4C-B770-76F2-C584-73AEA514913A}"/>
              </a:ext>
            </a:extLst>
          </p:cNvPr>
          <p:cNvSpPr/>
          <p:nvPr/>
        </p:nvSpPr>
        <p:spPr>
          <a:xfrm>
            <a:off x="3231254" y="4889004"/>
            <a:ext cx="2088108" cy="82008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PAQ MVPA Zone</a:t>
            </a:r>
            <a:endParaRPr lang="en-US" i="1" dirty="0">
              <a:solidFill>
                <a:schemeClr val="tx1"/>
              </a:solidFill>
              <a:latin typeface="Avenir Next" panose="020B0503020202020204" pitchFamily="34" charset="0"/>
            </a:endParaRPr>
          </a:p>
        </p:txBody>
      </p:sp>
      <p:sp>
        <p:nvSpPr>
          <p:cNvPr id="4" name="Title 1">
            <a:extLst>
              <a:ext uri="{FF2B5EF4-FFF2-40B4-BE49-F238E27FC236}">
                <a16:creationId xmlns:a16="http://schemas.microsoft.com/office/drawing/2014/main" id="{B2C912E9-7790-6471-9CA5-3BE17DA3A71E}"/>
              </a:ext>
            </a:extLst>
          </p:cNvPr>
          <p:cNvSpPr txBox="1">
            <a:spLocks/>
          </p:cNvSpPr>
          <p:nvPr/>
        </p:nvSpPr>
        <p:spPr>
          <a:xfrm>
            <a:off x="40944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a:lstStyle>
          <a:p>
            <a:r>
              <a:rPr lang="en-US" dirty="0"/>
              <a:t>The Data: Predictor Variables</a:t>
            </a:r>
          </a:p>
        </p:txBody>
      </p:sp>
      <p:sp>
        <p:nvSpPr>
          <p:cNvPr id="2" name="Rounded Rectangle 1">
            <a:extLst>
              <a:ext uri="{FF2B5EF4-FFF2-40B4-BE49-F238E27FC236}">
                <a16:creationId xmlns:a16="http://schemas.microsoft.com/office/drawing/2014/main" id="{81C2D2A2-6D10-F0FD-A634-762A1B2B9E2C}"/>
              </a:ext>
            </a:extLst>
          </p:cNvPr>
          <p:cNvSpPr/>
          <p:nvPr/>
        </p:nvSpPr>
        <p:spPr>
          <a:xfrm>
            <a:off x="491895" y="116745"/>
            <a:ext cx="2088108" cy="928046"/>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Demographics</a:t>
            </a:r>
          </a:p>
          <a:p>
            <a:pPr algn="ctr"/>
            <a:r>
              <a:rPr lang="en-US" i="1" dirty="0">
                <a:solidFill>
                  <a:schemeClr val="tx1"/>
                </a:solidFill>
                <a:latin typeface="Avenir Next" panose="020B0503020202020204" pitchFamily="34" charset="0"/>
              </a:rPr>
              <a:t>Age</a:t>
            </a:r>
          </a:p>
          <a:p>
            <a:pPr algn="ctr"/>
            <a:r>
              <a:rPr lang="en-US" i="1" dirty="0">
                <a:solidFill>
                  <a:schemeClr val="tx1"/>
                </a:solidFill>
                <a:latin typeface="Avenir Next" panose="020B0503020202020204" pitchFamily="34" charset="0"/>
              </a:rPr>
              <a:t>Sex</a:t>
            </a:r>
          </a:p>
        </p:txBody>
      </p:sp>
      <p:sp>
        <p:nvSpPr>
          <p:cNvPr id="5" name="Rounded Rectangle 4">
            <a:extLst>
              <a:ext uri="{FF2B5EF4-FFF2-40B4-BE49-F238E27FC236}">
                <a16:creationId xmlns:a16="http://schemas.microsoft.com/office/drawing/2014/main" id="{84C09284-3A23-F9AC-287F-71119A324CFD}"/>
              </a:ext>
            </a:extLst>
          </p:cNvPr>
          <p:cNvSpPr/>
          <p:nvPr/>
        </p:nvSpPr>
        <p:spPr>
          <a:xfrm>
            <a:off x="3221293" y="148686"/>
            <a:ext cx="2088108" cy="928046"/>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Internet Use</a:t>
            </a:r>
          </a:p>
          <a:p>
            <a:pPr algn="ctr"/>
            <a:r>
              <a:rPr lang="en-US" i="1" dirty="0">
                <a:solidFill>
                  <a:schemeClr val="tx1"/>
                </a:solidFill>
                <a:latin typeface="Avenir Next" panose="020B0503020202020204" pitchFamily="34" charset="0"/>
              </a:rPr>
              <a:t>Hours per Day</a:t>
            </a:r>
          </a:p>
        </p:txBody>
      </p:sp>
      <p:sp>
        <p:nvSpPr>
          <p:cNvPr id="6" name="Rounded Rectangle 5">
            <a:extLst>
              <a:ext uri="{FF2B5EF4-FFF2-40B4-BE49-F238E27FC236}">
                <a16:creationId xmlns:a16="http://schemas.microsoft.com/office/drawing/2014/main" id="{70CA1C2C-87CB-1AF2-03AE-C8F3421A8151}"/>
              </a:ext>
            </a:extLst>
          </p:cNvPr>
          <p:cNvSpPr/>
          <p:nvPr/>
        </p:nvSpPr>
        <p:spPr>
          <a:xfrm>
            <a:off x="3221293" y="1152127"/>
            <a:ext cx="2088108" cy="119053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Children's Global Assessment Scale</a:t>
            </a:r>
            <a:endParaRPr lang="en-US" i="1" dirty="0">
              <a:solidFill>
                <a:schemeClr val="tx1"/>
              </a:solidFill>
              <a:latin typeface="Avenir Next" panose="020B0503020202020204" pitchFamily="34" charset="0"/>
            </a:endParaRPr>
          </a:p>
        </p:txBody>
      </p:sp>
      <p:sp>
        <p:nvSpPr>
          <p:cNvPr id="7" name="Rounded Rectangle 6">
            <a:extLst>
              <a:ext uri="{FF2B5EF4-FFF2-40B4-BE49-F238E27FC236}">
                <a16:creationId xmlns:a16="http://schemas.microsoft.com/office/drawing/2014/main" id="{90771E54-BDE8-AD0D-291C-0522C18C313B}"/>
              </a:ext>
            </a:extLst>
          </p:cNvPr>
          <p:cNvSpPr/>
          <p:nvPr/>
        </p:nvSpPr>
        <p:spPr>
          <a:xfrm>
            <a:off x="3221293" y="3421492"/>
            <a:ext cx="2088108" cy="119053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Physical Activity Questionnaire</a:t>
            </a:r>
            <a:endParaRPr lang="en-US" i="1" dirty="0">
              <a:solidFill>
                <a:schemeClr val="tx1"/>
              </a:solidFill>
              <a:latin typeface="Avenir Next" panose="020B0503020202020204" pitchFamily="34" charset="0"/>
            </a:endParaRPr>
          </a:p>
        </p:txBody>
      </p:sp>
      <p:sp>
        <p:nvSpPr>
          <p:cNvPr id="8" name="Rounded Rectangle 7">
            <a:extLst>
              <a:ext uri="{FF2B5EF4-FFF2-40B4-BE49-F238E27FC236}">
                <a16:creationId xmlns:a16="http://schemas.microsoft.com/office/drawing/2014/main" id="{562F1CDA-2D2E-5278-8874-1FA74EC748CA}"/>
              </a:ext>
            </a:extLst>
          </p:cNvPr>
          <p:cNvSpPr/>
          <p:nvPr/>
        </p:nvSpPr>
        <p:spPr>
          <a:xfrm>
            <a:off x="3221293" y="2418052"/>
            <a:ext cx="2088108" cy="928046"/>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Sleep Disturbance Scale</a:t>
            </a:r>
            <a:endParaRPr lang="en-US" i="1" dirty="0">
              <a:solidFill>
                <a:schemeClr val="tx1"/>
              </a:solidFill>
              <a:latin typeface="Avenir Next" panose="020B0503020202020204" pitchFamily="34" charset="0"/>
            </a:endParaRPr>
          </a:p>
        </p:txBody>
      </p:sp>
      <p:sp>
        <p:nvSpPr>
          <p:cNvPr id="9" name="Rounded Rectangle 8">
            <a:extLst>
              <a:ext uri="{FF2B5EF4-FFF2-40B4-BE49-F238E27FC236}">
                <a16:creationId xmlns:a16="http://schemas.microsoft.com/office/drawing/2014/main" id="{1828B3E0-6BCB-A8AE-6FEF-ACAE45C89DB0}"/>
              </a:ext>
            </a:extLst>
          </p:cNvPr>
          <p:cNvSpPr/>
          <p:nvPr/>
        </p:nvSpPr>
        <p:spPr>
          <a:xfrm>
            <a:off x="491895" y="1163060"/>
            <a:ext cx="2088108" cy="229791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Physical</a:t>
            </a:r>
          </a:p>
          <a:p>
            <a:pPr algn="ctr"/>
            <a:r>
              <a:rPr lang="en-US" i="1" dirty="0">
                <a:solidFill>
                  <a:schemeClr val="tx1"/>
                </a:solidFill>
                <a:latin typeface="Avenir Next" panose="020B0503020202020204" pitchFamily="34" charset="0"/>
              </a:rPr>
              <a:t>Height</a:t>
            </a:r>
          </a:p>
          <a:p>
            <a:pPr algn="ctr"/>
            <a:r>
              <a:rPr lang="en-US" i="1" dirty="0">
                <a:solidFill>
                  <a:schemeClr val="tx1"/>
                </a:solidFill>
                <a:latin typeface="Avenir Next" panose="020B0503020202020204" pitchFamily="34" charset="0"/>
              </a:rPr>
              <a:t>Weight</a:t>
            </a:r>
          </a:p>
          <a:p>
            <a:pPr algn="ctr"/>
            <a:r>
              <a:rPr lang="en-US" i="1" dirty="0">
                <a:solidFill>
                  <a:schemeClr val="tx1"/>
                </a:solidFill>
                <a:latin typeface="Avenir Next" panose="020B0503020202020204" pitchFamily="34" charset="0"/>
              </a:rPr>
              <a:t>BMI</a:t>
            </a:r>
          </a:p>
          <a:p>
            <a:pPr algn="ctr"/>
            <a:r>
              <a:rPr lang="en-US" i="1" dirty="0">
                <a:solidFill>
                  <a:schemeClr val="tx1"/>
                </a:solidFill>
                <a:latin typeface="Avenir Next" panose="020B0503020202020204" pitchFamily="34" charset="0"/>
              </a:rPr>
              <a:t>Waist</a:t>
            </a:r>
          </a:p>
          <a:p>
            <a:pPr algn="ctr"/>
            <a:r>
              <a:rPr lang="en-US" i="1" dirty="0">
                <a:solidFill>
                  <a:schemeClr val="tx1"/>
                </a:solidFill>
                <a:latin typeface="Avenir Next" panose="020B0503020202020204" pitchFamily="34" charset="0"/>
              </a:rPr>
              <a:t>Systolic BP</a:t>
            </a:r>
          </a:p>
          <a:p>
            <a:pPr algn="ctr"/>
            <a:r>
              <a:rPr lang="en-US" i="1" dirty="0">
                <a:solidFill>
                  <a:schemeClr val="tx1"/>
                </a:solidFill>
                <a:latin typeface="Avenir Next" panose="020B0503020202020204" pitchFamily="34" charset="0"/>
              </a:rPr>
              <a:t>Diastolic BP</a:t>
            </a:r>
          </a:p>
          <a:p>
            <a:pPr algn="ctr"/>
            <a:r>
              <a:rPr lang="en-US" i="1" dirty="0">
                <a:solidFill>
                  <a:schemeClr val="tx1"/>
                </a:solidFill>
                <a:latin typeface="Avenir Next" panose="020B0503020202020204" pitchFamily="34" charset="0"/>
              </a:rPr>
              <a:t>Heart Rate</a:t>
            </a:r>
          </a:p>
        </p:txBody>
      </p:sp>
      <p:sp>
        <p:nvSpPr>
          <p:cNvPr id="10" name="Rounded Rectangle 9">
            <a:extLst>
              <a:ext uri="{FF2B5EF4-FFF2-40B4-BE49-F238E27FC236}">
                <a16:creationId xmlns:a16="http://schemas.microsoft.com/office/drawing/2014/main" id="{7EE7660B-5ED3-481C-B8D3-279DFD1BD32D}"/>
              </a:ext>
            </a:extLst>
          </p:cNvPr>
          <p:cNvSpPr/>
          <p:nvPr/>
        </p:nvSpPr>
        <p:spPr>
          <a:xfrm>
            <a:off x="6096000" y="148686"/>
            <a:ext cx="2267234" cy="2956895"/>
          </a:xfrm>
          <a:prstGeom prst="roundRect">
            <a:avLst/>
          </a:prstGeom>
          <a:solidFill>
            <a:srgbClr val="FDEA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Fitness</a:t>
            </a:r>
          </a:p>
          <a:p>
            <a:pPr algn="ctr"/>
            <a:r>
              <a:rPr lang="en-US" i="1" dirty="0">
                <a:solidFill>
                  <a:schemeClr val="tx1"/>
                </a:solidFill>
                <a:latin typeface="Avenir Next" panose="020B0503020202020204" pitchFamily="34" charset="0"/>
              </a:rPr>
              <a:t>Endurance Time</a:t>
            </a:r>
          </a:p>
          <a:p>
            <a:pPr algn="ctr"/>
            <a:r>
              <a:rPr lang="en-US" i="1" dirty="0">
                <a:solidFill>
                  <a:schemeClr val="tx1"/>
                </a:solidFill>
                <a:latin typeface="Avenir Next" panose="020B0503020202020204" pitchFamily="34" charset="0"/>
              </a:rPr>
              <a:t>Endurance Max</a:t>
            </a:r>
          </a:p>
          <a:p>
            <a:pPr algn="ctr"/>
            <a:r>
              <a:rPr lang="en-US" i="1" dirty="0">
                <a:solidFill>
                  <a:schemeClr val="tx1"/>
                </a:solidFill>
                <a:latin typeface="Avenir Next" panose="020B0503020202020204" pitchFamily="34" charset="0"/>
              </a:rPr>
              <a:t>Curl-Up</a:t>
            </a:r>
          </a:p>
          <a:p>
            <a:pPr algn="ctr"/>
            <a:r>
              <a:rPr lang="en-US" i="1" dirty="0">
                <a:solidFill>
                  <a:schemeClr val="tx1"/>
                </a:solidFill>
                <a:latin typeface="Avenir Next" panose="020B0503020202020204" pitchFamily="34" charset="0"/>
              </a:rPr>
              <a:t>Grip Strength D</a:t>
            </a:r>
          </a:p>
          <a:p>
            <a:pPr algn="ctr"/>
            <a:r>
              <a:rPr lang="en-US" i="1" dirty="0">
                <a:solidFill>
                  <a:schemeClr val="tx1"/>
                </a:solidFill>
                <a:latin typeface="Avenir Next" panose="020B0503020202020204" pitchFamily="34" charset="0"/>
              </a:rPr>
              <a:t>Grip Strength ND</a:t>
            </a:r>
          </a:p>
          <a:p>
            <a:pPr algn="ctr"/>
            <a:r>
              <a:rPr lang="en-US" i="1" dirty="0">
                <a:solidFill>
                  <a:schemeClr val="tx1"/>
                </a:solidFill>
                <a:latin typeface="Avenir Next" panose="020B0503020202020204" pitchFamily="34" charset="0"/>
              </a:rPr>
              <a:t>Push-Up</a:t>
            </a:r>
          </a:p>
          <a:p>
            <a:pPr algn="ctr"/>
            <a:r>
              <a:rPr lang="en-US" i="1" dirty="0">
                <a:solidFill>
                  <a:schemeClr val="tx1"/>
                </a:solidFill>
                <a:latin typeface="Avenir Next" panose="020B0503020202020204" pitchFamily="34" charset="0"/>
              </a:rPr>
              <a:t>Sit &amp; Reach Left</a:t>
            </a:r>
          </a:p>
          <a:p>
            <a:pPr algn="ctr"/>
            <a:r>
              <a:rPr lang="en-US" i="1" dirty="0">
                <a:solidFill>
                  <a:schemeClr val="tx1"/>
                </a:solidFill>
                <a:latin typeface="Avenir Next" panose="020B0503020202020204" pitchFamily="34" charset="0"/>
              </a:rPr>
              <a:t>Sit &amp; Reach Right</a:t>
            </a:r>
          </a:p>
          <a:p>
            <a:pPr algn="ctr"/>
            <a:r>
              <a:rPr lang="en-US" i="1" dirty="0">
                <a:solidFill>
                  <a:schemeClr val="tx1"/>
                </a:solidFill>
                <a:latin typeface="Avenir Next" panose="020B0503020202020204" pitchFamily="34" charset="0"/>
              </a:rPr>
              <a:t>Trunk Lift</a:t>
            </a:r>
          </a:p>
        </p:txBody>
      </p:sp>
      <p:sp>
        <p:nvSpPr>
          <p:cNvPr id="11" name="Rounded Rectangle 10">
            <a:extLst>
              <a:ext uri="{FF2B5EF4-FFF2-40B4-BE49-F238E27FC236}">
                <a16:creationId xmlns:a16="http://schemas.microsoft.com/office/drawing/2014/main" id="{D49D99A4-911A-04BE-5193-3590BC6A2D98}"/>
              </a:ext>
            </a:extLst>
          </p:cNvPr>
          <p:cNvSpPr/>
          <p:nvPr/>
        </p:nvSpPr>
        <p:spPr>
          <a:xfrm>
            <a:off x="6096000" y="3387875"/>
            <a:ext cx="2267234" cy="2406887"/>
          </a:xfrm>
          <a:prstGeom prst="roundRect">
            <a:avLst/>
          </a:prstGeom>
          <a:solidFill>
            <a:srgbClr val="FDEA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Fitness Zone</a:t>
            </a:r>
          </a:p>
          <a:p>
            <a:pPr algn="ctr"/>
            <a:r>
              <a:rPr lang="en-US" i="1" dirty="0">
                <a:solidFill>
                  <a:schemeClr val="tx1"/>
                </a:solidFill>
                <a:latin typeface="Avenir Next" panose="020B0503020202020204" pitchFamily="34" charset="0"/>
              </a:rPr>
              <a:t>Curl-Up</a:t>
            </a:r>
          </a:p>
          <a:p>
            <a:pPr algn="ctr"/>
            <a:r>
              <a:rPr lang="en-US" i="1" dirty="0">
                <a:solidFill>
                  <a:schemeClr val="tx1"/>
                </a:solidFill>
                <a:latin typeface="Avenir Next" panose="020B0503020202020204" pitchFamily="34" charset="0"/>
              </a:rPr>
              <a:t>Grip Strength D</a:t>
            </a:r>
          </a:p>
          <a:p>
            <a:pPr algn="ctr"/>
            <a:r>
              <a:rPr lang="en-US" i="1" dirty="0">
                <a:solidFill>
                  <a:schemeClr val="tx1"/>
                </a:solidFill>
                <a:latin typeface="Avenir Next" panose="020B0503020202020204" pitchFamily="34" charset="0"/>
              </a:rPr>
              <a:t>Grip Strength ND</a:t>
            </a:r>
          </a:p>
          <a:p>
            <a:pPr algn="ctr"/>
            <a:r>
              <a:rPr lang="en-US" i="1" dirty="0">
                <a:solidFill>
                  <a:schemeClr val="tx1"/>
                </a:solidFill>
                <a:latin typeface="Avenir Next" panose="020B0503020202020204" pitchFamily="34" charset="0"/>
              </a:rPr>
              <a:t>Push-Up</a:t>
            </a:r>
          </a:p>
          <a:p>
            <a:pPr algn="ctr"/>
            <a:r>
              <a:rPr lang="en-US" i="1" dirty="0">
                <a:solidFill>
                  <a:schemeClr val="tx1"/>
                </a:solidFill>
                <a:latin typeface="Avenir Next" panose="020B0503020202020204" pitchFamily="34" charset="0"/>
              </a:rPr>
              <a:t>Sit &amp; Reach Left</a:t>
            </a:r>
          </a:p>
          <a:p>
            <a:pPr algn="ctr"/>
            <a:r>
              <a:rPr lang="en-US" i="1" dirty="0">
                <a:solidFill>
                  <a:schemeClr val="tx1"/>
                </a:solidFill>
                <a:latin typeface="Avenir Next" panose="020B0503020202020204" pitchFamily="34" charset="0"/>
              </a:rPr>
              <a:t>Sit &amp; Reach Right</a:t>
            </a:r>
          </a:p>
          <a:p>
            <a:pPr algn="ctr"/>
            <a:r>
              <a:rPr lang="en-US" i="1" dirty="0">
                <a:solidFill>
                  <a:schemeClr val="tx1"/>
                </a:solidFill>
                <a:latin typeface="Avenir Next" panose="020B0503020202020204" pitchFamily="34" charset="0"/>
              </a:rPr>
              <a:t>Trunk Lift</a:t>
            </a:r>
          </a:p>
        </p:txBody>
      </p:sp>
      <p:sp>
        <p:nvSpPr>
          <p:cNvPr id="13" name="Rounded Rectangle 12">
            <a:extLst>
              <a:ext uri="{FF2B5EF4-FFF2-40B4-BE49-F238E27FC236}">
                <a16:creationId xmlns:a16="http://schemas.microsoft.com/office/drawing/2014/main" id="{F31F83ED-89C9-3EC3-F591-3EAE91A10BCC}"/>
              </a:ext>
            </a:extLst>
          </p:cNvPr>
          <p:cNvSpPr/>
          <p:nvPr/>
        </p:nvSpPr>
        <p:spPr>
          <a:xfrm>
            <a:off x="8974672" y="128953"/>
            <a:ext cx="2796656" cy="4442633"/>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BIA</a:t>
            </a:r>
          </a:p>
          <a:p>
            <a:pPr algn="ctr"/>
            <a:r>
              <a:rPr lang="en-US" i="1" dirty="0">
                <a:solidFill>
                  <a:schemeClr val="tx1"/>
                </a:solidFill>
                <a:latin typeface="Avenir Next" panose="020B0503020202020204" pitchFamily="34" charset="0"/>
              </a:rPr>
              <a:t>Bone Mineral Content</a:t>
            </a:r>
          </a:p>
          <a:p>
            <a:pPr algn="ctr"/>
            <a:r>
              <a:rPr lang="en-US" i="1" dirty="0">
                <a:solidFill>
                  <a:schemeClr val="tx1"/>
                </a:solidFill>
                <a:latin typeface="Avenir Next" panose="020B0503020202020204" pitchFamily="34" charset="0"/>
              </a:rPr>
              <a:t>BMI</a:t>
            </a:r>
          </a:p>
          <a:p>
            <a:pPr algn="ctr"/>
            <a:r>
              <a:rPr lang="en-US" i="1" dirty="0">
                <a:solidFill>
                  <a:schemeClr val="tx1"/>
                </a:solidFill>
                <a:latin typeface="Avenir Next" panose="020B0503020202020204" pitchFamily="34" charset="0"/>
              </a:rPr>
              <a:t>Basal Metabolic Rate</a:t>
            </a:r>
          </a:p>
          <a:p>
            <a:pPr algn="ctr"/>
            <a:r>
              <a:rPr lang="en-US" i="1" dirty="0">
                <a:solidFill>
                  <a:schemeClr val="tx1"/>
                </a:solidFill>
                <a:latin typeface="Avenir Next" panose="020B0503020202020204" pitchFamily="34" charset="0"/>
              </a:rPr>
              <a:t>Daily Energy Exp.</a:t>
            </a:r>
          </a:p>
          <a:p>
            <a:pPr algn="ctr"/>
            <a:r>
              <a:rPr lang="en-US" i="1" dirty="0">
                <a:solidFill>
                  <a:schemeClr val="tx1"/>
                </a:solidFill>
                <a:latin typeface="Avenir Next" panose="020B0503020202020204" pitchFamily="34" charset="0"/>
              </a:rPr>
              <a:t>Extracellular Water</a:t>
            </a:r>
          </a:p>
          <a:p>
            <a:pPr algn="ctr"/>
            <a:r>
              <a:rPr lang="en-US" i="1" dirty="0">
                <a:solidFill>
                  <a:schemeClr val="tx1"/>
                </a:solidFill>
                <a:latin typeface="Avenir Next" panose="020B0503020202020204" pitchFamily="34" charset="0"/>
              </a:rPr>
              <a:t>Fat Free Mass</a:t>
            </a:r>
          </a:p>
          <a:p>
            <a:pPr algn="ctr"/>
            <a:r>
              <a:rPr lang="en-US" i="1" dirty="0">
                <a:solidFill>
                  <a:schemeClr val="tx1"/>
                </a:solidFill>
                <a:latin typeface="Avenir Next" panose="020B0503020202020204" pitchFamily="34" charset="0"/>
              </a:rPr>
              <a:t>FFM Index</a:t>
            </a:r>
          </a:p>
          <a:p>
            <a:pPr algn="ctr"/>
            <a:r>
              <a:rPr lang="en-US" i="1" dirty="0">
                <a:solidFill>
                  <a:schemeClr val="tx1"/>
                </a:solidFill>
                <a:latin typeface="Avenir Next" panose="020B0503020202020204" pitchFamily="34" charset="0"/>
              </a:rPr>
              <a:t>Fat Mass Index</a:t>
            </a:r>
          </a:p>
          <a:p>
            <a:pPr algn="ctr"/>
            <a:r>
              <a:rPr lang="en-US" i="1" dirty="0">
                <a:solidFill>
                  <a:schemeClr val="tx1"/>
                </a:solidFill>
                <a:latin typeface="Avenir Next" panose="020B0503020202020204" pitchFamily="34" charset="0"/>
              </a:rPr>
              <a:t>Body Fat Percentage</a:t>
            </a:r>
          </a:p>
          <a:p>
            <a:pPr algn="ctr"/>
            <a:r>
              <a:rPr lang="en-US" i="1" dirty="0">
                <a:solidFill>
                  <a:schemeClr val="tx1"/>
                </a:solidFill>
                <a:latin typeface="Avenir Next" panose="020B0503020202020204" pitchFamily="34" charset="0"/>
              </a:rPr>
              <a:t>Body Frame</a:t>
            </a:r>
          </a:p>
          <a:p>
            <a:pPr algn="ctr"/>
            <a:r>
              <a:rPr lang="en-US" i="1" dirty="0">
                <a:solidFill>
                  <a:schemeClr val="tx1"/>
                </a:solidFill>
                <a:latin typeface="Avenir Next" panose="020B0503020202020204" pitchFamily="34" charset="0"/>
              </a:rPr>
              <a:t>Intracellular Water</a:t>
            </a:r>
          </a:p>
          <a:p>
            <a:pPr algn="ctr"/>
            <a:r>
              <a:rPr lang="en-US" i="1" dirty="0">
                <a:solidFill>
                  <a:schemeClr val="tx1"/>
                </a:solidFill>
                <a:latin typeface="Avenir Next" panose="020B0503020202020204" pitchFamily="34" charset="0"/>
              </a:rPr>
              <a:t>Lean Dry Mass</a:t>
            </a:r>
          </a:p>
          <a:p>
            <a:pPr algn="ctr"/>
            <a:r>
              <a:rPr lang="en-US" i="1" dirty="0">
                <a:solidFill>
                  <a:schemeClr val="tx1"/>
                </a:solidFill>
                <a:latin typeface="Avenir Next" panose="020B0503020202020204" pitchFamily="34" charset="0"/>
              </a:rPr>
              <a:t>Lean Soft Tissue</a:t>
            </a:r>
          </a:p>
          <a:p>
            <a:pPr algn="ctr"/>
            <a:r>
              <a:rPr lang="en-US" i="1" dirty="0">
                <a:solidFill>
                  <a:schemeClr val="tx1"/>
                </a:solidFill>
                <a:latin typeface="Avenir Next" panose="020B0503020202020204" pitchFamily="34" charset="0"/>
              </a:rPr>
              <a:t>Skeletal Muscle Mass</a:t>
            </a:r>
          </a:p>
          <a:p>
            <a:pPr algn="ctr"/>
            <a:r>
              <a:rPr lang="en-US" i="1" dirty="0">
                <a:solidFill>
                  <a:schemeClr val="tx1"/>
                </a:solidFill>
                <a:latin typeface="Avenir Next" panose="020B0503020202020204" pitchFamily="34" charset="0"/>
              </a:rPr>
              <a:t>Total Body Water</a:t>
            </a:r>
          </a:p>
        </p:txBody>
      </p:sp>
      <p:sp>
        <p:nvSpPr>
          <p:cNvPr id="16" name="Down Arrow 15">
            <a:extLst>
              <a:ext uri="{FF2B5EF4-FFF2-40B4-BE49-F238E27FC236}">
                <a16:creationId xmlns:a16="http://schemas.microsoft.com/office/drawing/2014/main" id="{03F95AA2-D231-3474-CF8C-CD4D07F0CCAC}"/>
              </a:ext>
            </a:extLst>
          </p:cNvPr>
          <p:cNvSpPr/>
          <p:nvPr/>
        </p:nvSpPr>
        <p:spPr>
          <a:xfrm>
            <a:off x="3988993" y="4612022"/>
            <a:ext cx="572630" cy="358870"/>
          </a:xfrm>
          <a:prstGeom prst="downArrow">
            <a:avLst/>
          </a:prstGeom>
          <a:solidFill>
            <a:schemeClr val="accent6">
              <a:lumMod val="60000"/>
              <a:lumOff val="40000"/>
            </a:schemeClr>
          </a:solidFill>
          <a:ln>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Down Arrow 16">
            <a:extLst>
              <a:ext uri="{FF2B5EF4-FFF2-40B4-BE49-F238E27FC236}">
                <a16:creationId xmlns:a16="http://schemas.microsoft.com/office/drawing/2014/main" id="{0B99AB94-817E-EFC2-A57D-2CDBB1CA1E83}"/>
              </a:ext>
            </a:extLst>
          </p:cNvPr>
          <p:cNvSpPr/>
          <p:nvPr/>
        </p:nvSpPr>
        <p:spPr>
          <a:xfrm>
            <a:off x="6943302" y="3105581"/>
            <a:ext cx="572630" cy="358870"/>
          </a:xfrm>
          <a:prstGeom prst="downArrow">
            <a:avLst/>
          </a:prstGeom>
          <a:solidFill>
            <a:srgbClr val="D983E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70222AE2-E513-7A99-6396-3A321BB3C927}"/>
              </a:ext>
            </a:extLst>
          </p:cNvPr>
          <p:cNvSpPr/>
          <p:nvPr/>
        </p:nvSpPr>
        <p:spPr>
          <a:xfrm>
            <a:off x="409439" y="0"/>
            <a:ext cx="8134061" cy="5794762"/>
          </a:xfrm>
          <a:prstGeom prst="rect">
            <a:avLst/>
          </a:prstGeom>
          <a:solidFill>
            <a:srgbClr val="FFFFFF">
              <a:alpha val="66667"/>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26834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dissolv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5863</TotalTime>
  <Words>2283</Words>
  <Application>Microsoft Macintosh PowerPoint</Application>
  <PresentationFormat>Widescreen</PresentationFormat>
  <Paragraphs>325</Paragraphs>
  <Slides>15</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Avenir Next</vt:lpstr>
      <vt:lpstr>Cambria Math</vt:lpstr>
      <vt:lpstr>Office Theme</vt:lpstr>
      <vt:lpstr>Predicting Problematic Internet Use</vt:lpstr>
      <vt:lpstr>The Problem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 Challenges</vt:lpstr>
      <vt:lpstr>Data Challenges</vt:lpstr>
      <vt:lpstr>Modeling Process</vt:lpstr>
      <vt:lpstr>Final Results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Point of Statistics</dc:title>
  <dc:creator>aaronweinberg</dc:creator>
  <cp:lastModifiedBy>Aaron Weinberg</cp:lastModifiedBy>
  <cp:revision>324</cp:revision>
  <dcterms:created xsi:type="dcterms:W3CDTF">2020-06-24T20:15:41Z</dcterms:created>
  <dcterms:modified xsi:type="dcterms:W3CDTF">2024-11-30T11:37:31Z</dcterms:modified>
</cp:coreProperties>
</file>

<file path=docProps/thumbnail.jpeg>
</file>